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</p:sldMasterIdLst>
  <p:notesMasterIdLst>
    <p:notesMasterId r:id="rId23"/>
  </p:notesMasterIdLst>
  <p:sldIdLst>
    <p:sldId id="362" r:id="rId4"/>
    <p:sldId id="308" r:id="rId5"/>
    <p:sldId id="289" r:id="rId6"/>
    <p:sldId id="373" r:id="rId7"/>
    <p:sldId id="357" r:id="rId8"/>
    <p:sldId id="368" r:id="rId9"/>
    <p:sldId id="366" r:id="rId10"/>
    <p:sldId id="367" r:id="rId11"/>
    <p:sldId id="369" r:id="rId12"/>
    <p:sldId id="370" r:id="rId13"/>
    <p:sldId id="371" r:id="rId14"/>
    <p:sldId id="372" r:id="rId15"/>
    <p:sldId id="364" r:id="rId16"/>
    <p:sldId id="365" r:id="rId17"/>
    <p:sldId id="358" r:id="rId18"/>
    <p:sldId id="363" r:id="rId19"/>
    <p:sldId id="359" r:id="rId20"/>
    <p:sldId id="360" r:id="rId21"/>
    <p:sldId id="323" r:id="rId22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华文新魏" panose="02010800040101010101" charset="-122"/>
      <p:regular r:id="rId31"/>
    </p:embeddedFont>
    <p:embeddedFont>
      <p:font typeface="微软雅黑" panose="020B0503020204020204" pitchFamily="34" charset="-122"/>
      <p:regular r:id="rId32"/>
    </p:embeddedFont>
  </p:embeddedFontLst>
  <p:custDataLst>
    <p:tags r:id="rId33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7" userDrawn="1">
          <p15:clr>
            <a:srgbClr val="A4A3A4"/>
          </p15:clr>
        </p15:guide>
        <p15:guide id="2" pos="38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542AF"/>
    <a:srgbClr val="00CCFF"/>
    <a:srgbClr val="FF3300"/>
    <a:srgbClr val="FF6600"/>
    <a:srgbClr val="FF5050"/>
    <a:srgbClr val="0648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504"/>
    <p:restoredTop sz="94062"/>
  </p:normalViewPr>
  <p:slideViewPr>
    <p:cSldViewPr showGuides="1">
      <p:cViewPr varScale="1">
        <p:scale>
          <a:sx n="103" d="100"/>
          <a:sy n="103" d="100"/>
        </p:scale>
        <p:origin x="858" y="102"/>
      </p:cViewPr>
      <p:guideLst>
        <p:guide orient="horz" pos="2117"/>
        <p:guide pos="3807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3" Type="http://schemas.openxmlformats.org/officeDocument/2006/relationships/tags" Target="tags/tag2.xml"/><Relationship Id="rId32" Type="http://schemas.openxmlformats.org/officeDocument/2006/relationships/font" Target="fonts/font6.fntdata"/><Relationship Id="rId31" Type="http://schemas.openxmlformats.org/officeDocument/2006/relationships/font" Target="fonts/font5.fntdata"/><Relationship Id="rId30" Type="http://schemas.openxmlformats.org/officeDocument/2006/relationships/font" Target="fonts/font4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3.fntdata"/><Relationship Id="rId28" Type="http://schemas.openxmlformats.org/officeDocument/2006/relationships/font" Target="fonts/font2.fntdata"/><Relationship Id="rId27" Type="http://schemas.openxmlformats.org/officeDocument/2006/relationships/font" Target="fonts/font1.fntdata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宋体" panose="02010600030101010101" pitchFamily="2" charset="-122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宋体" panose="02010600030101010101" pitchFamily="2" charset="-122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宋体" panose="02010600030101010101" pitchFamily="2" charset="-122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宋体" panose="02010600030101010101" pitchFamily="2" charset="-122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宋体" panose="02010600030101010101" pitchFamily="2" charset="-122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anose="02010600030101010101" pitchFamily="2" charset="-122"/>
        <a:ea typeface="+mn-ea"/>
        <a:cs typeface="宋体" panose="02010600030101010101" pitchFamily="2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anose="02010600030101010101" pitchFamily="2" charset="-122"/>
        <a:ea typeface="+mn-ea"/>
        <a:cs typeface="宋体" panose="02010600030101010101" pitchFamily="2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anose="02010600030101010101" pitchFamily="2" charset="-122"/>
        <a:ea typeface="+mn-ea"/>
        <a:cs typeface="宋体" panose="02010600030101010101" pitchFamily="2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anose="02010600030101010101" pitchFamily="2" charset="-122"/>
        <a:ea typeface="+mn-ea"/>
        <a:cs typeface="宋体" panose="02010600030101010101" pitchFamily="2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anose="02010600030101010101" pitchFamily="2" charset="-122"/>
        <a:ea typeface="+mn-ea"/>
        <a:cs typeface="宋体" panose="02010600030101010101" pitchFamily="2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EFCF91-7475-48C5-AD5E-B38B6B8C82D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宋体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7A2827-F914-4F84-AEF8-DABAE447FAE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宋体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-16933" y="794"/>
            <a:ext cx="12208933" cy="68580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0648C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-16933" y="6538683"/>
            <a:ext cx="12208933" cy="319317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0648C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33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7A2827-F914-4F84-AEF8-DABAE447FAE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  <p:pic>
        <p:nvPicPr>
          <p:cNvPr id="1037" name="图片 9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22250" y="69850"/>
            <a:ext cx="2897188" cy="55245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宋体" panose="02010600030101010101" pitchFamily="2" charset="-122"/>
          <a:ea typeface="+mj-ea"/>
          <a:cs typeface="宋体" panose="02010600030101010101" pitchFamily="2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宋体" panose="02010600030101010101" pitchFamily="2" charset="-122"/>
          <a:ea typeface="+mn-ea"/>
          <a:cs typeface="宋体" panose="02010600030101010101" pitchFamily="2" charset="-12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宋体" panose="02010600030101010101" pitchFamily="2" charset="-122"/>
          <a:ea typeface="+mn-ea"/>
          <a:cs typeface="宋体" panose="02010600030101010101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宋体" panose="02010600030101010101" pitchFamily="2" charset="-122"/>
          <a:ea typeface="+mn-ea"/>
          <a:cs typeface="宋体" panose="02010600030101010101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宋体" panose="02010600030101010101" pitchFamily="2" charset="-122"/>
          <a:ea typeface="+mn-ea"/>
          <a:cs typeface="宋体" panose="02010600030101010101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宋体" panose="02010600030101010101" pitchFamily="2" charset="-122"/>
          <a:ea typeface="+mn-ea"/>
          <a:cs typeface="宋体" panose="02010600030101010101" pitchFamily="2" charset="-122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-16933" y="794"/>
            <a:ext cx="12208933" cy="68580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0648C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-16933" y="6538683"/>
            <a:ext cx="12208933" cy="319317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0648C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6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7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EFCF91-7475-48C5-AD5E-B38B6B8C82D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  <p:pic>
        <p:nvPicPr>
          <p:cNvPr id="2061" name="图片 9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22250" y="69850"/>
            <a:ext cx="2897188" cy="55245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宋体" panose="02010600030101010101" pitchFamily="2" charset="-122"/>
          <a:ea typeface="+mj-ea"/>
          <a:cs typeface="宋体" panose="02010600030101010101" pitchFamily="2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宋体" panose="02010600030101010101" pitchFamily="2" charset="-122"/>
          <a:ea typeface="+mn-ea"/>
          <a:cs typeface="宋体" panose="02010600030101010101" pitchFamily="2" charset="-12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宋体" panose="02010600030101010101" pitchFamily="2" charset="-122"/>
          <a:ea typeface="+mn-ea"/>
          <a:cs typeface="宋体" panose="02010600030101010101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宋体" panose="02010600030101010101" pitchFamily="2" charset="-122"/>
          <a:ea typeface="+mn-ea"/>
          <a:cs typeface="宋体" panose="02010600030101010101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宋体" panose="02010600030101010101" pitchFamily="2" charset="-122"/>
          <a:ea typeface="+mn-ea"/>
          <a:cs typeface="宋体" panose="02010600030101010101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宋体" panose="02010600030101010101" pitchFamily="2" charset="-122"/>
          <a:ea typeface="+mn-ea"/>
          <a:cs typeface="宋体" panose="02010600030101010101" pitchFamily="2" charset="-122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标题 1"/>
          <p:cNvSpPr>
            <a:spLocks noGrp="1"/>
          </p:cNvSpPr>
          <p:nvPr>
            <p:ph type="ctr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>
              <a:buClrTx/>
              <a:buSzTx/>
              <a:buFontTx/>
            </a:pPr>
            <a:endParaRPr lang="zh-CN" altLang="zh-CN" dirty="0"/>
          </a:p>
        </p:txBody>
      </p:sp>
      <p:sp>
        <p:nvSpPr>
          <p:cNvPr id="150" name="副标题 2"/>
          <p:cNvSpPr txBox="1">
            <a:spLocks noGrp="1"/>
          </p:cNvSpPr>
          <p:nvPr>
            <p:ph type="subTitle"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宋体" panose="02010600030101010101" pitchFamily="2" charset="-122"/>
            </a:endParaRPr>
          </a:p>
        </p:txBody>
      </p:sp>
      <p:pic>
        <p:nvPicPr>
          <p:cNvPr id="24580" name="Picture 6" descr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963612"/>
            <a:ext cx="12433300" cy="937260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2" name="TextBox 3"/>
          <p:cNvSpPr txBox="1"/>
          <p:nvPr/>
        </p:nvSpPr>
        <p:spPr>
          <a:xfrm>
            <a:off x="439738" y="1628775"/>
            <a:ext cx="12192000" cy="1630045"/>
          </a:xfrm>
          <a:prstGeom prst="rect">
            <a:avLst/>
          </a:prstGeom>
          <a:noFill/>
          <a:ln w="12700">
            <a:noFill/>
          </a:ln>
        </p:spPr>
        <p:txBody>
          <a:bodyPr lIns="60958" rIns="60958">
            <a:spAutoFit/>
          </a:bodyPr>
          <a:lstStyle/>
          <a:p>
            <a:pPr marR="0" algn="ctr" defTabSz="914400" eaLnBrk="1" hangingPunct="1">
              <a:lnSpc>
                <a:spcPts val="4800"/>
              </a:lnSpc>
              <a:spcAft>
                <a:spcPts val="2400"/>
              </a:spcAft>
              <a:buClrTx/>
              <a:buSzTx/>
              <a:buFontTx/>
              <a:buNone/>
              <a:defRPr/>
            </a:pPr>
            <a:r>
              <a:rPr kumimoji="0" lang="en-US" altLang="zh-CN" sz="5335" kern="1200" cap="none" spc="0" normalizeH="0" baseline="0" noProof="1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+mn-cs"/>
              </a:rPr>
              <a:t>2023-2024</a:t>
            </a:r>
            <a:r>
              <a:rPr kumimoji="0" lang="zh-CN" altLang="en-US" sz="5335" kern="1200" cap="none" spc="0" normalizeH="0" baseline="0" noProof="1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+mn-cs"/>
              </a:rPr>
              <a:t>学年第一学期</a:t>
            </a:r>
            <a:endParaRPr kumimoji="0" lang="en-US" altLang="zh-CN" sz="5335" kern="1200" cap="none" spc="0" normalizeH="0" baseline="0" noProof="1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+mn-cs"/>
            </a:endParaRPr>
          </a:p>
          <a:p>
            <a:pPr marR="0" algn="ctr" defTabSz="914400" eaLnBrk="1" hangingPunct="1">
              <a:lnSpc>
                <a:spcPts val="4800"/>
              </a:lnSpc>
              <a:spcAft>
                <a:spcPts val="2400"/>
              </a:spcAft>
              <a:buClrTx/>
              <a:buSzTx/>
              <a:buFontTx/>
              <a:buNone/>
              <a:defRPr/>
            </a:pPr>
            <a:r>
              <a:rPr kumimoji="0" lang="zh-CN" altLang="en-US" sz="5335" kern="1200" cap="none" spc="0" normalizeH="0" baseline="0" noProof="1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+mn-cs"/>
              </a:rPr>
              <a:t>班级学风建设计划</a:t>
            </a:r>
            <a:endParaRPr kumimoji="0" lang="zh-CN" sz="6000" kern="1200" cap="none" spc="0" normalizeH="0" baseline="0" noProof="1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+mn-cs"/>
            </a:endParaRPr>
          </a:p>
        </p:txBody>
      </p:sp>
      <p:sp>
        <p:nvSpPr>
          <p:cNvPr id="24581" name="TextBox 1"/>
          <p:cNvSpPr txBox="1"/>
          <p:nvPr/>
        </p:nvSpPr>
        <p:spPr>
          <a:xfrm>
            <a:off x="439738" y="2411413"/>
            <a:ext cx="10637838" cy="33813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R="0" algn="ctr" defTabSz="914400" eaLnBrk="1" hangingPunct="1">
              <a:lnSpc>
                <a:spcPts val="6000"/>
              </a:lnSpc>
              <a:buClrTx/>
              <a:buSzTx/>
              <a:buFontTx/>
              <a:buNone/>
              <a:defRPr/>
            </a:pPr>
            <a:endParaRPr kumimoji="0" lang="zh-CN" altLang="en-US" sz="100" b="1" kern="1200" cap="none" spc="0" normalizeH="0" baseline="0" noProof="1"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R="0" algn="ctr" defTabSz="914400" eaLnBrk="1" hangingPunct="1">
              <a:lnSpc>
                <a:spcPts val="5000"/>
              </a:lnSpc>
              <a:buClrTx/>
              <a:buSzTx/>
              <a:buFontTx/>
              <a:buNone/>
              <a:defRPr/>
            </a:pPr>
            <a:endParaRPr kumimoji="0" lang="zh-CN" altLang="en-US" sz="3735" b="1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algn="ctr" defTabSz="914400" eaLnBrk="1" hangingPunct="1">
              <a:lnSpc>
                <a:spcPts val="5000"/>
              </a:lnSpc>
              <a:buClrTx/>
              <a:buSzTx/>
              <a:buFontTx/>
              <a:buNone/>
              <a:defRPr/>
            </a:pPr>
            <a:endParaRPr kumimoji="0" lang="zh-CN" altLang="en-US" sz="3735" b="1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algn="ctr" defTabSz="914400" eaLnBrk="1" hangingPunct="1">
              <a:lnSpc>
                <a:spcPts val="5000"/>
              </a:lnSpc>
              <a:buClrTx/>
              <a:buSzTx/>
              <a:buFontTx/>
              <a:buNone/>
              <a:defRPr/>
            </a:pPr>
            <a:r>
              <a:rPr kumimoji="0" lang="zh-CN" altLang="en-US" sz="3735" b="1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          学部     班级     汇报人（班干部职务）</a:t>
            </a:r>
            <a:endParaRPr kumimoji="0" lang="zh-CN" altLang="en-US" sz="5335" b="1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algn="ctr" defTabSz="914400" eaLnBrk="1" hangingPunct="1">
              <a:lnSpc>
                <a:spcPts val="5000"/>
              </a:lnSpc>
              <a:buClrTx/>
              <a:buSzTx/>
              <a:buFontTx/>
              <a:buNone/>
              <a:defRPr/>
            </a:pPr>
            <a:r>
              <a:rPr kumimoji="0" lang="en-US" altLang="zh-CN" sz="3735" b="1" kern="1200" cap="none" spc="0" normalizeH="0" baseline="0" noProof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         2023</a:t>
            </a:r>
            <a:r>
              <a:rPr kumimoji="0" lang="zh-CN" altLang="en-US" sz="3735" b="1" kern="1200" cap="none" spc="0" normalizeH="0" baseline="0" noProof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  <a:r>
              <a:rPr kumimoji="0" lang="en-US" altLang="zh-CN" sz="3735" b="1" kern="1200" cap="none" spc="0" normalizeH="0" baseline="0" noProof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r>
              <a:rPr kumimoji="0" lang="zh-CN" altLang="en-US" sz="3735" b="1" kern="1200" cap="none" spc="0" normalizeH="0" baseline="0" noProof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</a:t>
            </a:r>
            <a:r>
              <a:rPr kumimoji="0" lang="en-US" altLang="zh-CN" sz="3735" b="1" kern="1200" cap="none" spc="0" normalizeH="0" baseline="0" noProof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r>
              <a:rPr kumimoji="0" lang="zh-CN" altLang="en-US" sz="3735" b="1" kern="1200" cap="none" spc="0" normalizeH="0" baseline="0" noProof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日</a:t>
            </a:r>
            <a:endParaRPr kumimoji="0" lang="zh-CN" altLang="en-US" sz="3735" b="1" kern="1200" cap="none" spc="0" normalizeH="0" baseline="0" noProof="1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2"/>
    </p:custData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1" name="TextBox 1"/>
          <p:cNvSpPr txBox="1"/>
          <p:nvPr/>
        </p:nvSpPr>
        <p:spPr>
          <a:xfrm>
            <a:off x="1055688" y="908050"/>
            <a:ext cx="10272713" cy="750888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R="0" defTabSz="914400" eaLnBrk="1" hangingPunct="1">
              <a:lnSpc>
                <a:spcPts val="6000"/>
              </a:lnSpc>
              <a:buClrTx/>
              <a:buSzTx/>
              <a:buFontTx/>
              <a:buNone/>
              <a:defRPr/>
            </a:pPr>
            <a:r>
              <a:rPr kumimoji="0" lang="zh-CN" altLang="en-US" sz="2665" b="1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本学期各宿舍内务评分与优秀宿舍展示</a:t>
            </a:r>
            <a:endParaRPr kumimoji="0" lang="zh-CN" altLang="en-US" sz="2665" b="1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1" name="TextBox 1"/>
          <p:cNvSpPr txBox="1"/>
          <p:nvPr/>
        </p:nvSpPr>
        <p:spPr>
          <a:xfrm>
            <a:off x="1055688" y="908050"/>
            <a:ext cx="10272713" cy="750888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R="0" defTabSz="914400" eaLnBrk="1" hangingPunct="1">
              <a:lnSpc>
                <a:spcPts val="6000"/>
              </a:lnSpc>
              <a:buClrTx/>
              <a:buSzTx/>
              <a:buFontTx/>
              <a:buNone/>
              <a:defRPr/>
            </a:pPr>
            <a:r>
              <a:rPr kumimoji="0" lang="zh-CN" altLang="en-US" sz="2665" b="1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本学期</a:t>
            </a:r>
            <a:r>
              <a:rPr kumimoji="0" lang="en-US" altLang="zh-CN" sz="2665" b="1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PU</a:t>
            </a:r>
            <a:r>
              <a:rPr kumimoji="0" lang="zh-CN" altLang="en-US" sz="2665" b="1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平台发起活动与部分同学特长展示</a:t>
            </a:r>
            <a:endParaRPr kumimoji="0" lang="zh-CN" altLang="en-US" sz="2665" b="1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1" name="TextBox 1"/>
          <p:cNvSpPr txBox="1"/>
          <p:nvPr/>
        </p:nvSpPr>
        <p:spPr>
          <a:xfrm>
            <a:off x="1055688" y="908050"/>
            <a:ext cx="10272713" cy="750888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R="0" defTabSz="914400" eaLnBrk="1" hangingPunct="1">
              <a:lnSpc>
                <a:spcPts val="6000"/>
              </a:lnSpc>
              <a:buClrTx/>
              <a:buSzTx/>
              <a:buFontTx/>
              <a:buNone/>
              <a:defRPr/>
            </a:pPr>
            <a:r>
              <a:rPr kumimoji="0" lang="zh-CN" altLang="en-US" sz="2665" b="1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本学期召开班会的次数、内容与图片展示</a:t>
            </a:r>
            <a:endParaRPr kumimoji="0" lang="zh-CN" altLang="en-US" sz="2665" b="1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文本框 5"/>
          <p:cNvSpPr txBox="1"/>
          <p:nvPr/>
        </p:nvSpPr>
        <p:spPr>
          <a:xfrm>
            <a:off x="3151188" y="908050"/>
            <a:ext cx="61055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5pPr>
          </a:lstStyle>
          <a:p>
            <a:pPr marL="0" lvl="0" indent="0" algn="ctr" fontAlgn="b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班级学风建设考评结果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-528637" y="1557338"/>
            <a:ext cx="10585450" cy="352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lnSpc>
                <a:spcPts val="2000"/>
              </a:lnSpc>
              <a:buClrTx/>
              <a:buSzTx/>
              <a:buFontTx/>
              <a:buNone/>
              <a:defRPr/>
            </a:pPr>
            <a:r>
              <a:rPr kumimoji="0" lang="zh-CN" altLang="en-US" sz="2400" kern="100" cap="none" spc="0" normalizeH="0" baseline="0" noProof="0" dirty="0">
                <a:latin typeface="Times New Roman" panose="02020603050405020304" pitchFamily="18" charset="0"/>
                <a:ea typeface="黑体" pitchFamily="49" charset="-122"/>
                <a:cs typeface="+mn-cs"/>
              </a:rPr>
              <a:t>备注：对照</a:t>
            </a:r>
            <a:r>
              <a:rPr kumimoji="0" lang="en-US" altLang="zh-CN" sz="2400" kern="100" cap="none" spc="0" normalizeH="0" baseline="0" noProof="0" dirty="0">
                <a:latin typeface="Times New Roman" panose="02020603050405020304" pitchFamily="18" charset="0"/>
                <a:ea typeface="黑体" pitchFamily="49" charset="-122"/>
                <a:cs typeface="+mn-cs"/>
              </a:rPr>
              <a:t>《</a:t>
            </a:r>
            <a:r>
              <a:rPr kumimoji="0" lang="zh-CN" altLang="zh-CN" sz="2400" kern="100" cap="none" spc="0" normalizeH="0" baseline="0" noProof="0" dirty="0">
                <a:latin typeface="Times New Roman" panose="02020603050405020304" pitchFamily="18" charset="0"/>
                <a:ea typeface="黑体" pitchFamily="49" charset="-122"/>
                <a:cs typeface="+mn-cs"/>
              </a:rPr>
              <a:t>学风建设绩效考评标准（适用学生班级</a:t>
            </a:r>
            <a:r>
              <a:rPr kumimoji="0" lang="zh-CN" altLang="en-US" sz="2400" kern="100" cap="none" spc="0" normalizeH="0" baseline="0" noProof="0" dirty="0">
                <a:latin typeface="Times New Roman" panose="02020603050405020304" pitchFamily="18" charset="0"/>
                <a:ea typeface="黑体" pitchFamily="49" charset="-122"/>
                <a:cs typeface="+mn-cs"/>
              </a:rPr>
              <a:t>）</a:t>
            </a:r>
            <a:r>
              <a:rPr kumimoji="0" lang="en-US" altLang="zh-CN" sz="2400" kern="100" cap="none" spc="0" normalizeH="0" baseline="0" noProof="0" dirty="0">
                <a:latin typeface="Times New Roman" panose="02020603050405020304" pitchFamily="18" charset="0"/>
                <a:ea typeface="黑体" pitchFamily="49" charset="-122"/>
                <a:cs typeface="+mn-cs"/>
              </a:rPr>
              <a:t>》</a:t>
            </a:r>
            <a:r>
              <a:rPr kumimoji="0" lang="zh-CN" altLang="en-US" sz="2400" kern="100" cap="none" spc="0" normalizeH="0" baseline="0" noProof="0" dirty="0">
                <a:latin typeface="Times New Roman" panose="02020603050405020304" pitchFamily="18" charset="0"/>
                <a:ea typeface="黑体" pitchFamily="49" charset="-122"/>
                <a:cs typeface="+mn-cs"/>
              </a:rPr>
              <a:t>进行</a:t>
            </a:r>
            <a:endParaRPr kumimoji="0" lang="zh-CN" altLang="zh-CN" sz="2400" kern="100" cap="none" spc="0" normalizeH="0" baseline="0" noProof="0" dirty="0">
              <a:latin typeface="Times New Roman" panose="02020603050405020304" pitchFamily="18" charset="0"/>
              <a:ea typeface="黑体" pitchFamily="49" charset="-122"/>
              <a:cs typeface="+mn-cs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27013" y="2060575"/>
          <a:ext cx="11701463" cy="2152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312"/>
                <a:gridCol w="708417"/>
                <a:gridCol w="1786077"/>
                <a:gridCol w="433394"/>
                <a:gridCol w="758439"/>
                <a:gridCol w="541742"/>
                <a:gridCol w="650091"/>
                <a:gridCol w="433394"/>
                <a:gridCol w="758439"/>
                <a:gridCol w="433394"/>
                <a:gridCol w="758439"/>
                <a:gridCol w="433394"/>
                <a:gridCol w="975136"/>
                <a:gridCol w="541742"/>
                <a:gridCol w="758439"/>
                <a:gridCol w="866782"/>
              </a:tblGrid>
              <a:tr h="781050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 dirty="0">
                          <a:effectLst/>
                        </a:rPr>
                        <a:t>班级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 dirty="0">
                          <a:effectLst/>
                        </a:rPr>
                        <a:t>学生数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>
                          <a:effectLst/>
                        </a:rPr>
                        <a:t>宿舍数（混合宿舍按本班住宿该宿舍学生人数</a:t>
                      </a:r>
                      <a:r>
                        <a:rPr lang="en-US" altLang="zh-CN" sz="2000" u="none" strike="noStrike">
                          <a:effectLst/>
                        </a:rPr>
                        <a:t>/</a:t>
                      </a:r>
                      <a:r>
                        <a:rPr lang="zh-CN" altLang="en-US" sz="2000" u="none" strike="noStrike">
                          <a:effectLst/>
                        </a:rPr>
                        <a:t>该宿舍住宿学生总数计算）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6" marR="9526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 dirty="0">
                          <a:effectLst/>
                        </a:rPr>
                        <a:t>上学年学习成绩总评优良学生人数及占比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6" marR="9526" marT="9525" marB="0" anchor="b"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 dirty="0">
                          <a:effectLst/>
                        </a:rPr>
                        <a:t>大学英语国家四级考试通过人数及占比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仿宋_GB2312"/>
                        <a:ea typeface="等线" panose="02010600030101010101" pitchFamily="2" charset="-122"/>
                      </a:endParaRPr>
                    </a:p>
                  </a:txBody>
                  <a:tcPr marL="9526" marR="9526" marT="9525" marB="0" anchor="b"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 dirty="0">
                          <a:effectLst/>
                        </a:rPr>
                        <a:t>大学英语国家六级考试通过人数及占比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仿宋_GB2312"/>
                        <a:ea typeface="等线" panose="02010600030101010101" pitchFamily="2" charset="-122"/>
                      </a:endParaRPr>
                    </a:p>
                  </a:txBody>
                  <a:tcPr marL="9526" marR="9526" marT="9525" marB="0" anchor="b"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 dirty="0">
                          <a:effectLst/>
                        </a:rPr>
                        <a:t>优秀学生数及占比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6" marR="9526" marT="9525" marB="0" anchor="b"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 dirty="0">
                          <a:effectLst/>
                        </a:rPr>
                        <a:t>学风创优星级宿舍数及占比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6" marR="9526" marT="9525" marB="0" anchor="b"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 dirty="0">
                          <a:effectLst/>
                        </a:rPr>
                        <a:t>经补考积欠课程学生人数及占比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仿宋_GB2312"/>
                        <a:ea typeface="等线" panose="02010600030101010101" pitchFamily="2" charset="-122"/>
                      </a:endParaRPr>
                    </a:p>
                  </a:txBody>
                  <a:tcPr marL="9526" marR="9526" marT="9525" marB="0" anchor="b"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 dirty="0">
                          <a:effectLst/>
                        </a:rPr>
                        <a:t>班级学风建设绩效考评结果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6" marR="9526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6" marR="9526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文本框 5"/>
          <p:cNvSpPr txBox="1"/>
          <p:nvPr/>
        </p:nvSpPr>
        <p:spPr>
          <a:xfrm>
            <a:off x="3151188" y="908050"/>
            <a:ext cx="61055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5pPr>
          </a:lstStyle>
          <a:p>
            <a:pPr marL="0" lvl="0" indent="0" algn="ctr" fontAlgn="b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宿舍学风建设考评结果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-96837" y="1628775"/>
            <a:ext cx="10585450" cy="352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lnSpc>
                <a:spcPts val="2000"/>
              </a:lnSpc>
              <a:buClrTx/>
              <a:buSzTx/>
              <a:buFontTx/>
              <a:buNone/>
              <a:defRPr/>
            </a:pPr>
            <a:r>
              <a:rPr kumimoji="0" lang="zh-CN" altLang="en-US" sz="2400" kern="100" cap="none" spc="0" normalizeH="0" baseline="0" noProof="0" dirty="0">
                <a:latin typeface="Times New Roman" panose="02020603050405020304" pitchFamily="18" charset="0"/>
                <a:ea typeface="黑体" pitchFamily="49" charset="-122"/>
                <a:cs typeface="+mn-cs"/>
              </a:rPr>
              <a:t>备注：对照</a:t>
            </a:r>
            <a:r>
              <a:rPr kumimoji="0" lang="en-US" altLang="zh-CN" sz="2400" kern="100" cap="none" spc="0" normalizeH="0" baseline="0" noProof="0" dirty="0">
                <a:latin typeface="Times New Roman" panose="02020603050405020304" pitchFamily="18" charset="0"/>
                <a:ea typeface="黑体" pitchFamily="49" charset="-122"/>
                <a:cs typeface="+mn-cs"/>
              </a:rPr>
              <a:t>《</a:t>
            </a:r>
            <a:r>
              <a:rPr kumimoji="0" lang="zh-CN" altLang="zh-CN" sz="2400" kern="100" cap="none" spc="0" normalizeH="0" baseline="0" noProof="0" dirty="0">
                <a:latin typeface="Times New Roman" panose="02020603050405020304" pitchFamily="18" charset="0"/>
                <a:ea typeface="黑体" pitchFamily="49" charset="-122"/>
                <a:cs typeface="+mn-cs"/>
              </a:rPr>
              <a:t>学风建设绩效考评标准（适用学生宿舍）</a:t>
            </a:r>
            <a:r>
              <a:rPr kumimoji="0" lang="en-US" altLang="zh-CN" sz="2400" kern="100" cap="none" spc="0" normalizeH="0" baseline="0" noProof="0" dirty="0">
                <a:latin typeface="Times New Roman" panose="02020603050405020304" pitchFamily="18" charset="0"/>
                <a:ea typeface="黑体" pitchFamily="49" charset="-122"/>
                <a:cs typeface="+mn-cs"/>
              </a:rPr>
              <a:t>》</a:t>
            </a:r>
            <a:r>
              <a:rPr kumimoji="0" lang="zh-CN" altLang="en-US" sz="2400" kern="100" cap="none" spc="0" normalizeH="0" baseline="0" noProof="0" dirty="0">
                <a:latin typeface="Times New Roman" panose="02020603050405020304" pitchFamily="18" charset="0"/>
                <a:ea typeface="黑体" pitchFamily="49" charset="-122"/>
                <a:cs typeface="+mn-cs"/>
              </a:rPr>
              <a:t>进行</a:t>
            </a:r>
            <a:endParaRPr kumimoji="0" lang="zh-CN" altLang="zh-CN" sz="2400" kern="100" cap="none" spc="0" normalizeH="0" baseline="0" noProof="0" dirty="0">
              <a:latin typeface="Times New Roman" panose="02020603050405020304" pitchFamily="18" charset="0"/>
              <a:ea typeface="黑体" pitchFamily="49" charset="-122"/>
              <a:cs typeface="+mn-cs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63525" y="2060575"/>
          <a:ext cx="11520488" cy="1847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6570"/>
                <a:gridCol w="1060387"/>
                <a:gridCol w="922082"/>
                <a:gridCol w="710916"/>
                <a:gridCol w="699856"/>
                <a:gridCol w="848309"/>
                <a:gridCol w="747572"/>
                <a:gridCol w="1256561"/>
                <a:gridCol w="524891"/>
                <a:gridCol w="811198"/>
                <a:gridCol w="493798"/>
                <a:gridCol w="874101"/>
                <a:gridCol w="382623"/>
                <a:gridCol w="873935"/>
                <a:gridCol w="848309"/>
              </a:tblGrid>
              <a:tr h="6858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>
                          <a:effectLst/>
                        </a:rPr>
                        <a:t>序号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u="none" strike="noStrike" dirty="0">
                          <a:effectLst/>
                        </a:rPr>
                        <a:t>班级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+mn-ea"/>
                      </a:endParaRPr>
                    </a:p>
                    <a:p>
                      <a:pPr algn="ctr" fontAlgn="ctr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u="none" strike="noStrike" dirty="0">
                          <a:effectLst/>
                        </a:rPr>
                        <a:t>楼号</a:t>
                      </a:r>
                      <a:r>
                        <a:rPr lang="en-US" altLang="zh-CN" sz="2000" u="none" strike="noStrike" dirty="0">
                          <a:effectLst/>
                        </a:rPr>
                        <a:t>-</a:t>
                      </a:r>
                      <a:r>
                        <a:rPr lang="zh-CN" altLang="en-US" sz="2000" u="none" strike="noStrike" dirty="0">
                          <a:effectLst/>
                        </a:rPr>
                        <a:t>宿舍号</a:t>
                      </a:r>
                      <a:endParaRPr lang="zh-CN" altLang="en-US" sz="2000" u="none" strike="noStrike" dirty="0">
                        <a:effectLst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 dirty="0">
                          <a:effectLst/>
                        </a:rPr>
                        <a:t>住宿学生数</a:t>
                      </a:r>
                      <a:endParaRPr lang="en-US" altLang="zh-CN" sz="2000" u="none" strike="noStrike" dirty="0">
                        <a:effectLst/>
                      </a:endParaRPr>
                    </a:p>
                    <a:p>
                      <a:pPr algn="ctr" fontAlgn="b"/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>
                          <a:effectLst/>
                        </a:rPr>
                        <a:t>党员数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>
                          <a:effectLst/>
                        </a:rPr>
                        <a:t>经推优成为入党积极分子数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4" marR="9524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>
                          <a:effectLst/>
                        </a:rPr>
                        <a:t>上学年学习成绩位居专业年级</a:t>
                      </a:r>
                      <a:r>
                        <a:rPr lang="en-US" altLang="zh-CN" sz="2000" u="none" strike="noStrike" dirty="0">
                          <a:effectLst/>
                        </a:rPr>
                        <a:t>1/3</a:t>
                      </a:r>
                      <a:r>
                        <a:rPr lang="zh-CN" altLang="en-US" sz="2000" u="none" strike="noStrike" dirty="0">
                          <a:effectLst/>
                        </a:rPr>
                        <a:t>前列且无不及格学生人数及占比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4" marR="9524" marT="9525" marB="0" anchor="ctr"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>
                          <a:effectLst/>
                        </a:rPr>
                        <a:t>已通过大学英语国家四级考试学生人数及占比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4" marR="9524" marT="9525" marB="0" anchor="ctr"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>
                          <a:effectLst/>
                        </a:rPr>
                        <a:t>已通过大学英语国家六级考试学生人数及占比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4" marR="9524" marT="9525" marB="0" anchor="ctr"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>
                          <a:effectLst/>
                        </a:rPr>
                        <a:t>经补考累计积欠课程学生人数及占比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4" marR="9524" marT="9525" marB="0" anchor="ctr"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>
                          <a:effectLst/>
                        </a:rPr>
                        <a:t>宿舍学风建设绩效考评结果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4" marR="9524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4" marR="9524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文本框 5"/>
          <p:cNvSpPr txBox="1"/>
          <p:nvPr/>
        </p:nvSpPr>
        <p:spPr>
          <a:xfrm>
            <a:off x="3151188" y="908050"/>
            <a:ext cx="61055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5pPr>
          </a:lstStyle>
          <a:p>
            <a:pPr marL="0" lvl="0" indent="0" algn="ctr" fontAlgn="b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优秀学生情况汇总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479425" y="2133600"/>
          <a:ext cx="11449050" cy="1857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1359"/>
                <a:gridCol w="1226482"/>
                <a:gridCol w="1079306"/>
                <a:gridCol w="1128364"/>
                <a:gridCol w="809480"/>
                <a:gridCol w="1085437"/>
                <a:gridCol w="864671"/>
                <a:gridCol w="1079306"/>
                <a:gridCol w="1373662"/>
                <a:gridCol w="1011849"/>
                <a:gridCol w="1079306"/>
              </a:tblGrid>
              <a:tr h="647700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 dirty="0">
                          <a:effectLst/>
                        </a:rPr>
                        <a:t>序号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 dirty="0">
                          <a:effectLst/>
                        </a:rPr>
                        <a:t>班级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 dirty="0">
                          <a:effectLst/>
                        </a:rPr>
                        <a:t>优秀学生姓名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 dirty="0">
                          <a:effectLst/>
                        </a:rPr>
                        <a:t>学号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 dirty="0">
                          <a:effectLst/>
                        </a:rPr>
                        <a:t>宿舍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 dirty="0">
                          <a:effectLst/>
                        </a:rPr>
                        <a:t>上学年学习成绩在专业年级排名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>
                          <a:effectLst/>
                        </a:rPr>
                        <a:t>专业年级学生数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 dirty="0">
                          <a:effectLst/>
                        </a:rPr>
                        <a:t>通过大学英语国家考试等级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 dirty="0">
                          <a:effectLst/>
                        </a:rPr>
                        <a:t>在省级及以上竞赛中获奖情况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>
                          <a:effectLst/>
                        </a:rPr>
                        <a:t>递交入党或入团申请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 dirty="0">
                          <a:effectLst/>
                        </a:rPr>
                        <a:t>今年以来递交思想汇报数量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-384175" y="1641475"/>
            <a:ext cx="10583863" cy="354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lnSpc>
                <a:spcPts val="2000"/>
              </a:lnSpc>
              <a:buClrTx/>
              <a:buSzTx/>
              <a:buFontTx/>
              <a:buNone/>
              <a:defRPr/>
            </a:pPr>
            <a:r>
              <a:rPr kumimoji="0" lang="zh-CN" altLang="en-US" sz="2400" kern="100" cap="none" spc="0" normalizeH="0" baseline="0" noProof="0" dirty="0">
                <a:latin typeface="Times New Roman" panose="02020603050405020304" pitchFamily="18" charset="0"/>
                <a:ea typeface="黑体" pitchFamily="49" charset="-122"/>
                <a:cs typeface="+mn-cs"/>
              </a:rPr>
              <a:t>备注：对照</a:t>
            </a:r>
            <a:r>
              <a:rPr kumimoji="0" lang="en-US" altLang="zh-CN" sz="2400" kern="100" cap="none" spc="0" normalizeH="0" baseline="0" noProof="0" dirty="0">
                <a:latin typeface="Times New Roman" panose="02020603050405020304" pitchFamily="18" charset="0"/>
                <a:ea typeface="黑体" pitchFamily="49" charset="-122"/>
                <a:cs typeface="+mn-cs"/>
              </a:rPr>
              <a:t>《</a:t>
            </a:r>
            <a:r>
              <a:rPr kumimoji="0" lang="zh-CN" altLang="zh-CN" sz="2400" kern="100" cap="none" spc="0" normalizeH="0" baseline="0" noProof="0" dirty="0">
                <a:latin typeface="Times New Roman" panose="02020603050405020304" pitchFamily="18" charset="0"/>
                <a:ea typeface="黑体" pitchFamily="49" charset="-122"/>
                <a:cs typeface="+mn-cs"/>
              </a:rPr>
              <a:t>学风建设绩效考评标准（适用学生个人）</a:t>
            </a:r>
            <a:r>
              <a:rPr kumimoji="0" lang="en-US" altLang="zh-CN" sz="2400" kern="100" cap="none" spc="0" normalizeH="0" baseline="0" noProof="0" dirty="0">
                <a:latin typeface="Times New Roman" panose="02020603050405020304" pitchFamily="18" charset="0"/>
                <a:ea typeface="黑体" pitchFamily="49" charset="-122"/>
                <a:cs typeface="+mn-cs"/>
              </a:rPr>
              <a:t>》</a:t>
            </a:r>
            <a:r>
              <a:rPr kumimoji="0" lang="zh-CN" altLang="en-US" sz="2400" kern="100" cap="none" spc="0" normalizeH="0" baseline="0" noProof="0" dirty="0">
                <a:latin typeface="Times New Roman" panose="02020603050405020304" pitchFamily="18" charset="0"/>
                <a:ea typeface="黑体" pitchFamily="49" charset="-122"/>
                <a:cs typeface="+mn-cs"/>
              </a:rPr>
              <a:t>进行评选</a:t>
            </a:r>
            <a:endParaRPr kumimoji="0" lang="zh-CN" altLang="zh-CN" sz="2400" kern="100" cap="none" spc="0" normalizeH="0" baseline="0" noProof="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文本框 5"/>
          <p:cNvSpPr txBox="1"/>
          <p:nvPr/>
        </p:nvSpPr>
        <p:spPr>
          <a:xfrm>
            <a:off x="3151188" y="908050"/>
            <a:ext cx="61055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5pPr>
          </a:lstStyle>
          <a:p>
            <a:pPr marL="0" lvl="0" indent="0" algn="ctr" fontAlgn="b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学业预警学生情况汇总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-384175" y="1641475"/>
            <a:ext cx="10583863" cy="354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lnSpc>
                <a:spcPts val="2000"/>
              </a:lnSpc>
              <a:buClrTx/>
              <a:buSzTx/>
              <a:buFontTx/>
              <a:buNone/>
              <a:defRPr/>
            </a:pPr>
            <a:r>
              <a:rPr kumimoji="0" lang="zh-CN" altLang="en-US" sz="2400" kern="100" cap="none" spc="0" normalizeH="0" baseline="0" noProof="0" dirty="0">
                <a:latin typeface="Times New Roman" panose="02020603050405020304" pitchFamily="18" charset="0"/>
                <a:ea typeface="黑体" pitchFamily="49" charset="-122"/>
                <a:cs typeface="+mn-cs"/>
              </a:rPr>
              <a:t>备注：对照</a:t>
            </a:r>
            <a:r>
              <a:rPr kumimoji="0" lang="en-US" altLang="zh-CN" sz="2400" kern="100" cap="none" spc="0" normalizeH="0" baseline="0" noProof="0" dirty="0">
                <a:latin typeface="Times New Roman" panose="02020603050405020304" pitchFamily="18" charset="0"/>
                <a:ea typeface="黑体" pitchFamily="49" charset="-122"/>
                <a:cs typeface="+mn-cs"/>
              </a:rPr>
              <a:t>《</a:t>
            </a:r>
            <a:r>
              <a:rPr kumimoji="0" lang="zh-CN" altLang="zh-CN" sz="2400" kern="100" cap="none" spc="0" normalizeH="0" baseline="0" noProof="0" dirty="0">
                <a:latin typeface="Times New Roman" panose="02020603050405020304" pitchFamily="18" charset="0"/>
                <a:ea typeface="黑体" pitchFamily="49" charset="-122"/>
                <a:cs typeface="+mn-cs"/>
              </a:rPr>
              <a:t>学风建设绩效考评标准（适用学生个人）</a:t>
            </a:r>
            <a:r>
              <a:rPr kumimoji="0" lang="en-US" altLang="zh-CN" sz="2400" kern="100" cap="none" spc="0" normalizeH="0" baseline="0" noProof="0" dirty="0">
                <a:latin typeface="Times New Roman" panose="02020603050405020304" pitchFamily="18" charset="0"/>
                <a:ea typeface="黑体" pitchFamily="49" charset="-122"/>
                <a:cs typeface="+mn-cs"/>
              </a:rPr>
              <a:t>》</a:t>
            </a:r>
            <a:r>
              <a:rPr kumimoji="0" lang="zh-CN" altLang="en-US" sz="2400" kern="100" cap="none" spc="0" normalizeH="0" baseline="0" noProof="0" dirty="0">
                <a:latin typeface="Times New Roman" panose="02020603050405020304" pitchFamily="18" charset="0"/>
                <a:ea typeface="黑体" pitchFamily="49" charset="-122"/>
                <a:cs typeface="+mn-cs"/>
              </a:rPr>
              <a:t>进行评选</a:t>
            </a:r>
            <a:endParaRPr kumimoji="0" lang="zh-CN" altLang="zh-CN" sz="2400" kern="100" cap="none" spc="0" normalizeH="0" baseline="0" noProof="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479425" y="2133600"/>
          <a:ext cx="11304588" cy="1857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2119"/>
                <a:gridCol w="1312863"/>
                <a:gridCol w="1118364"/>
                <a:gridCol w="1118364"/>
                <a:gridCol w="1312863"/>
                <a:gridCol w="1094052"/>
                <a:gridCol w="1312863"/>
                <a:gridCol w="1045428"/>
                <a:gridCol w="1312863"/>
                <a:gridCol w="1045428"/>
              </a:tblGrid>
              <a:tr h="647700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 dirty="0">
                          <a:effectLst/>
                        </a:rPr>
                        <a:t>序号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 dirty="0">
                          <a:effectLst/>
                        </a:rPr>
                        <a:t>班级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 dirty="0">
                          <a:effectLst/>
                        </a:rPr>
                        <a:t>学业预警学生姓名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 dirty="0">
                          <a:effectLst/>
                        </a:rPr>
                        <a:t>政治面貌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 dirty="0">
                          <a:effectLst/>
                        </a:rPr>
                        <a:t>学号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>
                          <a:effectLst/>
                        </a:rPr>
                        <a:t>宿舍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>
                          <a:effectLst/>
                        </a:rPr>
                        <a:t>经补考累计积欠课程学分数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>
                          <a:effectLst/>
                        </a:rPr>
                        <a:t>通过大学英语国家考试等级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 dirty="0">
                          <a:effectLst/>
                        </a:rPr>
                        <a:t>是否已提交书面认识并明确今后努力方向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>
                          <a:effectLst/>
                        </a:rPr>
                        <a:t>家庭所在省市县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TextBox 1"/>
          <p:cNvSpPr txBox="1"/>
          <p:nvPr/>
        </p:nvSpPr>
        <p:spPr>
          <a:xfrm>
            <a:off x="1127125" y="981075"/>
            <a:ext cx="9696450" cy="2978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5pPr>
          </a:lstStyle>
          <a:p>
            <a:pPr marL="0" lvl="0" indent="0" eaLnBrk="1" hangingPunct="1">
              <a:lnSpc>
                <a:spcPts val="4500"/>
              </a:lnSpc>
              <a:spcBef>
                <a:spcPct val="0"/>
              </a:spcBef>
              <a:buFontTx/>
              <a:buNone/>
            </a:pPr>
            <a:r>
              <a:rPr lang="zh-CN" altLang="en-US" sz="4800" b="1" dirty="0">
                <a:solidFill>
                  <a:srgbClr val="0648C3"/>
                </a:solidFill>
                <a:latin typeface="Calibri" panose="020F0502020204030204" pitchFamily="34" charset="0"/>
                <a:ea typeface="黑体" pitchFamily="49" charset="-122"/>
              </a:rPr>
              <a:t>            </a:t>
            </a:r>
            <a:endParaRPr lang="zh-CN" altLang="en-US" sz="4800" b="1" dirty="0">
              <a:solidFill>
                <a:srgbClr val="0070C0"/>
              </a:solidFill>
              <a:latin typeface="Times New Roman" panose="02020603050405020304" pitchFamily="18" charset="0"/>
              <a:ea typeface="黑体" pitchFamily="49" charset="-122"/>
            </a:endParaRPr>
          </a:p>
          <a:p>
            <a:pPr marL="0" lvl="0" indent="0" eaLnBrk="1" hangingPunct="1">
              <a:lnSpc>
                <a:spcPts val="4500"/>
              </a:lnSpc>
              <a:spcBef>
                <a:spcPct val="0"/>
              </a:spcBef>
              <a:buFontTx/>
              <a:buNone/>
            </a:pPr>
            <a:endParaRPr lang="zh-CN" altLang="en-US" sz="4800" b="1" dirty="0">
              <a:solidFill>
                <a:srgbClr val="0648C3"/>
              </a:solidFill>
              <a:latin typeface="Calibri" panose="020F0502020204030204" pitchFamily="34" charset="0"/>
              <a:ea typeface="黑体" pitchFamily="49" charset="-122"/>
            </a:endParaRPr>
          </a:p>
          <a:p>
            <a:pPr marL="0" lvl="0" indent="0" eaLnBrk="1" hangingPunct="1">
              <a:lnSpc>
                <a:spcPts val="4500"/>
              </a:lnSpc>
              <a:spcBef>
                <a:spcPct val="0"/>
              </a:spcBef>
              <a:buFontTx/>
              <a:buNone/>
            </a:pPr>
            <a:endParaRPr lang="zh-CN" altLang="en-US" sz="4800" b="1" dirty="0">
              <a:solidFill>
                <a:srgbClr val="0648C3"/>
              </a:solidFill>
              <a:latin typeface="Calibri" panose="020F0502020204030204" pitchFamily="34" charset="0"/>
              <a:ea typeface="黑体" pitchFamily="49" charset="-122"/>
            </a:endParaRPr>
          </a:p>
          <a:p>
            <a:pPr marL="0" lvl="0" indent="0" eaLnBrk="1" hangingPunct="1">
              <a:lnSpc>
                <a:spcPts val="4500"/>
              </a:lnSpc>
              <a:spcBef>
                <a:spcPct val="0"/>
              </a:spcBef>
              <a:buFontTx/>
              <a:buNone/>
            </a:pPr>
            <a:endParaRPr lang="zh-CN" altLang="en-US" sz="6400" b="1" dirty="0">
              <a:solidFill>
                <a:srgbClr val="0648C3"/>
              </a:solidFill>
              <a:latin typeface="Calibri" panose="020F0502020204030204" pitchFamily="34" charset="0"/>
              <a:ea typeface="黑体" pitchFamily="49" charset="-122"/>
            </a:endParaRPr>
          </a:p>
          <a:p>
            <a:pPr marL="0" lvl="0" indent="0" eaLnBrk="1" hangingPunct="1">
              <a:lnSpc>
                <a:spcPts val="4500"/>
              </a:lnSpc>
              <a:spcBef>
                <a:spcPct val="0"/>
              </a:spcBef>
              <a:buFontTx/>
              <a:buNone/>
            </a:pPr>
            <a:r>
              <a:rPr lang="zh-CN" altLang="en-US" sz="6400" b="1" dirty="0">
                <a:solidFill>
                  <a:srgbClr val="0648C3"/>
                </a:solidFill>
                <a:latin typeface="Calibri" panose="020F0502020204030204" pitchFamily="34" charset="0"/>
                <a:ea typeface="黑体" pitchFamily="49" charset="-122"/>
              </a:rPr>
              <a:t> </a:t>
            </a:r>
            <a:endParaRPr lang="zh-CN" altLang="en-US" sz="6400" b="1" dirty="0">
              <a:solidFill>
                <a:srgbClr val="0648C3"/>
              </a:solidFill>
              <a:latin typeface="Calibri" panose="020F0502020204030204" pitchFamily="34" charset="0"/>
              <a:ea typeface="黑体" pitchFamily="49" charset="-122"/>
            </a:endParaRPr>
          </a:p>
        </p:txBody>
      </p:sp>
      <p:sp>
        <p:nvSpPr>
          <p:cNvPr id="2" name="Rectangle 9"/>
          <p:cNvSpPr/>
          <p:nvPr/>
        </p:nvSpPr>
        <p:spPr>
          <a:xfrm>
            <a:off x="766763" y="898525"/>
            <a:ext cx="8763000" cy="6667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L="0" marR="0" lvl="0" indent="3067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1">
                <a:ln>
                  <a:noFill/>
                </a:ln>
                <a:solidFill>
                  <a:srgbClr val="0072C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三、班风、学风存在问题与原因分析</a:t>
            </a:r>
            <a:endParaRPr kumimoji="0" lang="zh-CN" altLang="en-US" sz="3735" b="1" i="0" u="none" strike="noStrike" kern="1200" cap="none" spc="0" normalizeH="0" baseline="0" noProof="1">
              <a:ln>
                <a:noFill/>
              </a:ln>
              <a:solidFill>
                <a:srgbClr val="0072C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699" name="TextBox 1"/>
          <p:cNvSpPr txBox="1"/>
          <p:nvPr/>
        </p:nvSpPr>
        <p:spPr>
          <a:xfrm>
            <a:off x="982663" y="1647825"/>
            <a:ext cx="10477500" cy="9810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R="0" defTabSz="914400" eaLnBrk="1" hangingPunct="1">
              <a:lnSpc>
                <a:spcPts val="3600"/>
              </a:lnSpc>
              <a:buClrTx/>
              <a:buSzTx/>
              <a:buFontTx/>
              <a:buNone/>
              <a:defRPr/>
            </a:pPr>
            <a:r>
              <a:rPr kumimoji="0" lang="zh-CN" altLang="en-US" sz="2665" b="1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要求：针对课程学习、英语等级考试、以及创新创业与实践能力培养等，分析存在问题与原因</a:t>
            </a:r>
            <a:endParaRPr kumimoji="0" lang="zh-CN" altLang="en-US" sz="2665" b="1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标题 1"/>
          <p:cNvSpPr>
            <a:spLocks noGrp="1"/>
          </p:cNvSpPr>
          <p:nvPr>
            <p:ph type="ctrTitle"/>
          </p:nvPr>
        </p:nvSpPr>
        <p:spPr>
          <a:xfrm>
            <a:off x="914400" y="447675"/>
            <a:ext cx="10363200" cy="1360488"/>
          </a:xfrm>
        </p:spPr>
        <p:txBody>
          <a:bodyPr vert="horz" wrap="square" lIns="121920" tIns="60960" rIns="121920" bIns="60960" numCol="1" anchor="ctr" anchorCtr="0" compatLnSpc="1"/>
          <a:lstStyle/>
          <a:p>
            <a:pPr marL="0" marR="0" lvl="0" indent="3067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1">
                <a:ln>
                  <a:noFill/>
                </a:ln>
                <a:solidFill>
                  <a:srgbClr val="0072C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四、本学期计划开展工作与落实措施</a:t>
            </a:r>
            <a:endParaRPr kumimoji="0" lang="zh-CN" altLang="en-US" sz="3735" b="1" i="0" u="none" strike="noStrike" kern="1200" cap="none" spc="0" normalizeH="0" baseline="0" noProof="1">
              <a:ln>
                <a:noFill/>
              </a:ln>
              <a:solidFill>
                <a:srgbClr val="0072C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0722" name="副标题 2"/>
          <p:cNvSpPr>
            <a:spLocks noGrp="1"/>
          </p:cNvSpPr>
          <p:nvPr>
            <p:ph type="subTitle" idx="1"/>
          </p:nvPr>
        </p:nvSpPr>
        <p:spPr>
          <a:xfrm>
            <a:off x="1200150" y="1603375"/>
            <a:ext cx="10296525" cy="1357313"/>
          </a:xfrm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665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要求：围绕考研升学、出国（境）留学或就业创业、考公考编，按优良标准抓好各门课程的学习，大力提升英语等级考试通过率，促进培养创新创业与实践能力等，谈学风建设计划与措施</a:t>
            </a:r>
            <a:endParaRPr kumimoji="0" lang="zh-CN" altLang="en-US" sz="2665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Rectangle 9"/>
          <p:cNvSpPr/>
          <p:nvPr/>
        </p:nvSpPr>
        <p:spPr>
          <a:xfrm>
            <a:off x="2000250" y="1920875"/>
            <a:ext cx="8763000" cy="10763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5pPr>
          </a:lstStyle>
          <a:p>
            <a:pPr marL="0" lvl="0" indent="306705" algn="ctr">
              <a:spcBef>
                <a:spcPct val="0"/>
              </a:spcBef>
              <a:buFontTx/>
              <a:buNone/>
            </a:pPr>
            <a:r>
              <a:rPr lang="zh-CN" altLang="en-US" sz="6400" b="1" dirty="0">
                <a:solidFill>
                  <a:srgbClr val="0072C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谢谢大家！</a:t>
            </a:r>
            <a:endParaRPr lang="zh-CN" altLang="en-US" sz="6400" b="1" dirty="0">
              <a:solidFill>
                <a:srgbClr val="0072C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3011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102100"/>
            <a:ext cx="12192000" cy="35448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5602" name="Group 116"/>
          <p:cNvGrpSpPr/>
          <p:nvPr/>
        </p:nvGrpSpPr>
        <p:grpSpPr>
          <a:xfrm>
            <a:off x="1116013" y="2139950"/>
            <a:ext cx="2592387" cy="2579688"/>
            <a:chOff x="0" y="0"/>
            <a:chExt cx="2080" cy="2137"/>
          </a:xfrm>
        </p:grpSpPr>
        <p:sp>
          <p:nvSpPr>
            <p:cNvPr id="25605" name="AutoShape 113" descr="gdd01"/>
            <p:cNvSpPr/>
            <p:nvPr/>
          </p:nvSpPr>
          <p:spPr>
            <a:xfrm>
              <a:off x="0" y="569"/>
              <a:ext cx="1104" cy="1009"/>
            </a:xfrm>
            <a:prstGeom prst="hexagon">
              <a:avLst>
                <a:gd name="adj" fmla="val 27378"/>
                <a:gd name="vf" fmla="val 115470"/>
              </a:avLst>
            </a:prstGeom>
            <a:blipFill rotWithShape="1">
              <a:blip r:embed="rId1"/>
              <a:stretch>
                <a:fillRect/>
              </a:stretch>
            </a:blipFill>
            <a:ln w="285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38100" dir="2699999" algn="ctr" rotWithShape="0">
                <a:srgbClr val="000000">
                  <a:alpha val="39000"/>
                </a:srgbClr>
              </a:outerShdw>
            </a:effectLst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宋体" panose="02010600030101010101" pitchFamily="2" charset="-122"/>
                  <a:ea typeface="+mn-ea"/>
                  <a:cs typeface="宋体" panose="02010600030101010101" pitchFamily="2" charset="-122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宋体" panose="02010600030101010101" pitchFamily="2" charset="-122"/>
                  <a:ea typeface="+mn-ea"/>
                  <a:cs typeface="宋体" panose="02010600030101010101" pitchFamily="2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宋体" panose="02010600030101010101" pitchFamily="2" charset="-122"/>
                  <a:ea typeface="+mn-ea"/>
                  <a:cs typeface="宋体" panose="02010600030101010101" pitchFamily="2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宋体" panose="02010600030101010101" pitchFamily="2" charset="-122"/>
                  <a:ea typeface="+mn-ea"/>
                  <a:cs typeface="宋体" panose="02010600030101010101" pitchFamily="2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宋体" panose="02010600030101010101" pitchFamily="2" charset="-122"/>
                  <a:ea typeface="+mn-ea"/>
                  <a:cs typeface="宋体" panose="02010600030101010101" pitchFamily="2" charset="-122"/>
                </a:defRPr>
              </a:lvl5pPr>
            </a:lstStyle>
            <a:p>
              <a:pPr marL="0" lvl="0" indent="0" algn="ctr">
                <a:spcBef>
                  <a:spcPct val="0"/>
                </a:spcBef>
                <a:buFont typeface="宋体" panose="02010600030101010101" pitchFamily="2" charset="-122"/>
                <a:buNone/>
              </a:pPr>
              <a:endParaRPr lang="ko-KR" altLang="en-US" sz="2400" dirty="0">
                <a:latin typeface="Gulim" panose="020B0600000101010101" pitchFamily="34" charset="-127"/>
                <a:ea typeface="微软雅黑" panose="020B0503020204020204" pitchFamily="34" charset="-122"/>
              </a:endParaRPr>
            </a:p>
          </p:txBody>
        </p:sp>
        <p:sp>
          <p:nvSpPr>
            <p:cNvPr id="25606" name="AutoShape 114" descr="gdd04"/>
            <p:cNvSpPr/>
            <p:nvPr/>
          </p:nvSpPr>
          <p:spPr>
            <a:xfrm>
              <a:off x="923" y="0"/>
              <a:ext cx="1150" cy="1006"/>
            </a:xfrm>
            <a:prstGeom prst="hexagon">
              <a:avLst>
                <a:gd name="adj" fmla="val 28572"/>
                <a:gd name="vf" fmla="val 115470"/>
              </a:avLst>
            </a:prstGeom>
            <a:blipFill rotWithShape="1">
              <a:blip r:embed="rId2"/>
              <a:stretch>
                <a:fillRect/>
              </a:stretch>
            </a:blipFill>
            <a:ln w="285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38100" dir="2699999" algn="ctr" rotWithShape="0">
                <a:srgbClr val="000000">
                  <a:alpha val="39000"/>
                </a:srgbClr>
              </a:outerShdw>
            </a:effectLst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宋体" panose="02010600030101010101" pitchFamily="2" charset="-122"/>
                  <a:ea typeface="+mn-ea"/>
                  <a:cs typeface="宋体" panose="02010600030101010101" pitchFamily="2" charset="-122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宋体" panose="02010600030101010101" pitchFamily="2" charset="-122"/>
                  <a:ea typeface="+mn-ea"/>
                  <a:cs typeface="宋体" panose="02010600030101010101" pitchFamily="2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宋体" panose="02010600030101010101" pitchFamily="2" charset="-122"/>
                  <a:ea typeface="+mn-ea"/>
                  <a:cs typeface="宋体" panose="02010600030101010101" pitchFamily="2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宋体" panose="02010600030101010101" pitchFamily="2" charset="-122"/>
                  <a:ea typeface="+mn-ea"/>
                  <a:cs typeface="宋体" panose="02010600030101010101" pitchFamily="2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宋体" panose="02010600030101010101" pitchFamily="2" charset="-122"/>
                  <a:ea typeface="+mn-ea"/>
                  <a:cs typeface="宋体" panose="02010600030101010101" pitchFamily="2" charset="-122"/>
                </a:defRPr>
              </a:lvl5pPr>
            </a:lstStyle>
            <a:p>
              <a:pPr marL="0" lvl="0" indent="0" algn="ctr">
                <a:spcBef>
                  <a:spcPct val="0"/>
                </a:spcBef>
                <a:buFont typeface="宋体" panose="02010600030101010101" pitchFamily="2" charset="-122"/>
                <a:buNone/>
              </a:pPr>
              <a:endParaRPr lang="ko-KR" altLang="en-US" sz="2400" dirty="0">
                <a:latin typeface="Gulim" panose="020B0600000101010101" pitchFamily="34" charset="-127"/>
                <a:ea typeface="微软雅黑" panose="020B0503020204020204" pitchFamily="34" charset="-122"/>
              </a:endParaRPr>
            </a:p>
          </p:txBody>
        </p:sp>
        <p:sp>
          <p:nvSpPr>
            <p:cNvPr id="25607" name="AutoShape 115" descr="gdd03"/>
            <p:cNvSpPr/>
            <p:nvPr/>
          </p:nvSpPr>
          <p:spPr>
            <a:xfrm>
              <a:off x="927" y="1131"/>
              <a:ext cx="1153" cy="1006"/>
            </a:xfrm>
            <a:prstGeom prst="hexagon">
              <a:avLst>
                <a:gd name="adj" fmla="val 28573"/>
                <a:gd name="vf" fmla="val 115470"/>
              </a:avLst>
            </a:prstGeom>
            <a:blipFill rotWithShape="1">
              <a:blip r:embed="rId3"/>
              <a:stretch>
                <a:fillRect/>
              </a:stretch>
            </a:blipFill>
            <a:ln w="285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38100" dir="2699999" algn="ctr" rotWithShape="0">
                <a:srgbClr val="000000">
                  <a:alpha val="39000"/>
                </a:srgbClr>
              </a:outerShdw>
            </a:effectLst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宋体" panose="02010600030101010101" pitchFamily="2" charset="-122"/>
                  <a:ea typeface="+mn-ea"/>
                  <a:cs typeface="宋体" panose="02010600030101010101" pitchFamily="2" charset="-122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宋体" panose="02010600030101010101" pitchFamily="2" charset="-122"/>
                  <a:ea typeface="+mn-ea"/>
                  <a:cs typeface="宋体" panose="02010600030101010101" pitchFamily="2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宋体" panose="02010600030101010101" pitchFamily="2" charset="-122"/>
                  <a:ea typeface="+mn-ea"/>
                  <a:cs typeface="宋体" panose="02010600030101010101" pitchFamily="2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宋体" panose="02010600030101010101" pitchFamily="2" charset="-122"/>
                  <a:ea typeface="+mn-ea"/>
                  <a:cs typeface="宋体" panose="02010600030101010101" pitchFamily="2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宋体" panose="02010600030101010101" pitchFamily="2" charset="-122"/>
                  <a:ea typeface="+mn-ea"/>
                  <a:cs typeface="宋体" panose="02010600030101010101" pitchFamily="2" charset="-122"/>
                </a:defRPr>
              </a:lvl5pPr>
            </a:lstStyle>
            <a:p>
              <a:pPr marL="0" lvl="0" indent="0" algn="ctr">
                <a:spcBef>
                  <a:spcPct val="0"/>
                </a:spcBef>
                <a:buFont typeface="宋体" panose="02010600030101010101" pitchFamily="2" charset="-122"/>
                <a:buNone/>
              </a:pPr>
              <a:endParaRPr lang="ko-KR" altLang="en-US" sz="2400" dirty="0">
                <a:latin typeface="Gulim" panose="020B0600000101010101" pitchFamily="34" charset="-127"/>
                <a:ea typeface="微软雅黑" panose="020B0503020204020204" pitchFamily="34" charset="-122"/>
              </a:endParaRPr>
            </a:p>
          </p:txBody>
        </p:sp>
      </p:grpSp>
      <p:sp>
        <p:nvSpPr>
          <p:cNvPr id="25603" name="Text Box 7"/>
          <p:cNvSpPr txBox="1"/>
          <p:nvPr/>
        </p:nvSpPr>
        <p:spPr>
          <a:xfrm>
            <a:off x="4008438" y="1765300"/>
            <a:ext cx="7151687" cy="3479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5pPr>
          </a:lstStyle>
          <a:p>
            <a:pPr marL="0" lvl="0" indent="0" algn="just">
              <a:lnSpc>
                <a:spcPts val="5400"/>
              </a:lnSpc>
              <a:spcBef>
                <a:spcPct val="0"/>
              </a:spcBef>
              <a:buSzPct val="70000"/>
              <a:buFontTx/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一、班级概况</a:t>
            </a:r>
            <a:endParaRPr lang="en-US" altLang="zh-CN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just">
              <a:lnSpc>
                <a:spcPts val="5400"/>
              </a:lnSpc>
              <a:spcBef>
                <a:spcPct val="0"/>
              </a:spcBef>
              <a:buSzPct val="70000"/>
              <a:buFontTx/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二、围绕班风、学风建设所做工作及取得成效</a:t>
            </a:r>
            <a:endParaRPr lang="en-US" altLang="zh-CN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just">
              <a:lnSpc>
                <a:spcPts val="5400"/>
              </a:lnSpc>
              <a:spcBef>
                <a:spcPct val="0"/>
              </a:spcBef>
              <a:buSzPct val="70000"/>
              <a:buFontTx/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三、班风、学风存在问题与原因分析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just">
              <a:lnSpc>
                <a:spcPts val="5400"/>
              </a:lnSpc>
              <a:spcBef>
                <a:spcPct val="0"/>
              </a:spcBef>
              <a:buSzPct val="70000"/>
              <a:buFontTx/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四、本学期计划开展工作与落实措施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48300" y="865188"/>
            <a:ext cx="3794125" cy="747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zh-CN" altLang="zh-CN" sz="4265" b="1" kern="1200" cap="none" spc="0" normalizeH="0" baseline="0" noProof="1">
                <a:solidFill>
                  <a:srgbClr val="0072C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提</a:t>
            </a:r>
            <a:r>
              <a:rPr kumimoji="0" lang="en-US" altLang="zh-CN" sz="4265" b="1" kern="1200" cap="none" spc="0" normalizeH="0" baseline="0" noProof="1">
                <a:solidFill>
                  <a:srgbClr val="0072C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</a:t>
            </a:r>
            <a:r>
              <a:rPr kumimoji="0" lang="zh-CN" altLang="zh-CN" sz="4265" b="1" kern="1200" cap="none" spc="0" normalizeH="0" baseline="0" noProof="1">
                <a:solidFill>
                  <a:srgbClr val="0072C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纲</a:t>
            </a:r>
            <a:endParaRPr kumimoji="0" lang="zh-CN" altLang="zh-CN" sz="4265" b="1" kern="1200" cap="none" spc="0" normalizeH="0" baseline="0" noProof="1">
              <a:solidFill>
                <a:srgbClr val="0072C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TextBox 1"/>
          <p:cNvSpPr txBox="1"/>
          <p:nvPr/>
        </p:nvSpPr>
        <p:spPr>
          <a:xfrm>
            <a:off x="1295400" y="1833563"/>
            <a:ext cx="9601200" cy="29765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5pPr>
          </a:lstStyle>
          <a:p>
            <a:pPr marL="0" lvl="0" indent="0" eaLnBrk="1" hangingPunct="1">
              <a:lnSpc>
                <a:spcPts val="4500"/>
              </a:lnSpc>
              <a:spcBef>
                <a:spcPct val="0"/>
              </a:spcBef>
              <a:buFontTx/>
              <a:buNone/>
            </a:pPr>
            <a:r>
              <a:rPr lang="zh-CN" altLang="en-US" sz="4800" b="1" dirty="0">
                <a:solidFill>
                  <a:srgbClr val="0648C3"/>
                </a:solidFill>
                <a:latin typeface="Calibri" panose="020F0502020204030204" pitchFamily="34" charset="0"/>
                <a:ea typeface="黑体" pitchFamily="49" charset="-122"/>
              </a:rPr>
              <a:t>            </a:t>
            </a:r>
            <a:endParaRPr lang="zh-CN" altLang="en-US" sz="4800" b="1" dirty="0">
              <a:solidFill>
                <a:srgbClr val="0070C0"/>
              </a:solidFill>
              <a:latin typeface="Times New Roman" panose="02020603050405020304" pitchFamily="18" charset="0"/>
              <a:ea typeface="黑体" pitchFamily="49" charset="-122"/>
            </a:endParaRPr>
          </a:p>
          <a:p>
            <a:pPr marL="0" lvl="0" indent="0" eaLnBrk="1" hangingPunct="1">
              <a:lnSpc>
                <a:spcPts val="4500"/>
              </a:lnSpc>
              <a:spcBef>
                <a:spcPct val="0"/>
              </a:spcBef>
              <a:buFontTx/>
              <a:buNone/>
            </a:pPr>
            <a:endParaRPr lang="zh-CN" altLang="en-US" sz="4800" b="1" dirty="0">
              <a:solidFill>
                <a:srgbClr val="0648C3"/>
              </a:solidFill>
              <a:latin typeface="Calibri" panose="020F0502020204030204" pitchFamily="34" charset="0"/>
              <a:ea typeface="黑体" pitchFamily="49" charset="-122"/>
            </a:endParaRPr>
          </a:p>
          <a:p>
            <a:pPr marL="0" lvl="0" indent="0" eaLnBrk="1" hangingPunct="1">
              <a:lnSpc>
                <a:spcPts val="4500"/>
              </a:lnSpc>
              <a:spcBef>
                <a:spcPct val="0"/>
              </a:spcBef>
              <a:buFontTx/>
              <a:buNone/>
            </a:pPr>
            <a:endParaRPr lang="zh-CN" altLang="en-US" sz="4800" b="1" dirty="0">
              <a:solidFill>
                <a:srgbClr val="0648C3"/>
              </a:solidFill>
              <a:latin typeface="Calibri" panose="020F0502020204030204" pitchFamily="34" charset="0"/>
              <a:ea typeface="黑体" pitchFamily="49" charset="-122"/>
            </a:endParaRPr>
          </a:p>
          <a:p>
            <a:pPr marL="0" lvl="0" indent="0" eaLnBrk="1" hangingPunct="1">
              <a:lnSpc>
                <a:spcPts val="4500"/>
              </a:lnSpc>
              <a:spcBef>
                <a:spcPct val="0"/>
              </a:spcBef>
              <a:buFontTx/>
              <a:buNone/>
            </a:pPr>
            <a:endParaRPr lang="zh-CN" altLang="en-US" sz="6400" b="1" dirty="0">
              <a:solidFill>
                <a:srgbClr val="0648C3"/>
              </a:solidFill>
              <a:latin typeface="Calibri" panose="020F0502020204030204" pitchFamily="34" charset="0"/>
              <a:ea typeface="黑体" pitchFamily="49" charset="-122"/>
            </a:endParaRPr>
          </a:p>
          <a:p>
            <a:pPr marL="0" lvl="0" indent="0" eaLnBrk="1" hangingPunct="1">
              <a:lnSpc>
                <a:spcPts val="4500"/>
              </a:lnSpc>
              <a:spcBef>
                <a:spcPct val="0"/>
              </a:spcBef>
              <a:buFontTx/>
              <a:buNone/>
            </a:pPr>
            <a:r>
              <a:rPr lang="zh-CN" altLang="en-US" sz="6400" b="1" dirty="0">
                <a:solidFill>
                  <a:srgbClr val="0648C3"/>
                </a:solidFill>
                <a:latin typeface="Calibri" panose="020F0502020204030204" pitchFamily="34" charset="0"/>
                <a:ea typeface="黑体" pitchFamily="49" charset="-122"/>
              </a:rPr>
              <a:t> </a:t>
            </a:r>
            <a:endParaRPr lang="zh-CN" altLang="en-US" sz="6400" b="1" dirty="0">
              <a:solidFill>
                <a:srgbClr val="0648C3"/>
              </a:solidFill>
              <a:latin typeface="Calibri" panose="020F0502020204030204" pitchFamily="34" charset="0"/>
              <a:ea typeface="黑体" pitchFamily="49" charset="-122"/>
            </a:endParaRPr>
          </a:p>
        </p:txBody>
      </p:sp>
      <p:sp>
        <p:nvSpPr>
          <p:cNvPr id="2" name="Rectangle 9"/>
          <p:cNvSpPr/>
          <p:nvPr/>
        </p:nvSpPr>
        <p:spPr>
          <a:xfrm>
            <a:off x="769938" y="822325"/>
            <a:ext cx="8763000" cy="6667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L="0" marR="0" lvl="0" indent="3067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1">
                <a:ln>
                  <a:noFill/>
                </a:ln>
                <a:solidFill>
                  <a:srgbClr val="0072C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一、</a:t>
            </a:r>
            <a:r>
              <a:rPr kumimoji="0" lang="zh-CN" altLang="en-US" sz="3735" b="1" i="0" u="none" strike="noStrike" kern="1200" cap="none" spc="0" normalizeH="0" baseline="0" noProof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班级概况</a:t>
            </a:r>
            <a:endParaRPr kumimoji="0" lang="zh-CN" altLang="en-US" sz="3735" b="1" i="0" u="none" strike="noStrike" kern="1200" cap="none" spc="0" normalizeH="0" baseline="0" noProof="1">
              <a:ln>
                <a:noFill/>
              </a:ln>
              <a:solidFill>
                <a:srgbClr val="0072C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627" name="TextBox 1"/>
          <p:cNvSpPr txBox="1"/>
          <p:nvPr/>
        </p:nvSpPr>
        <p:spPr>
          <a:xfrm>
            <a:off x="958850" y="1558925"/>
            <a:ext cx="10272713" cy="7493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R="0" defTabSz="914400" eaLnBrk="1" hangingPunct="1">
              <a:lnSpc>
                <a:spcPts val="6000"/>
              </a:lnSpc>
              <a:buClrTx/>
              <a:buSzTx/>
              <a:buFontTx/>
              <a:buNone/>
              <a:defRPr/>
            </a:pPr>
            <a:r>
              <a:rPr kumimoji="0" lang="zh-CN" altLang="en-US" sz="2665" b="1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要求：</a:t>
            </a:r>
            <a:r>
              <a:rPr kumimoji="0" lang="zh-CN" altLang="zh-CN" sz="2665" b="1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简要概述</a:t>
            </a:r>
            <a:r>
              <a:rPr kumimoji="0" lang="zh-CN" altLang="en-US" sz="2665" b="1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班级人数、性别比例、生源地和宿舍分布</a:t>
            </a:r>
            <a:r>
              <a:rPr kumimoji="0" lang="zh-CN" altLang="zh-CN" sz="2665" b="1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等</a:t>
            </a:r>
            <a:endParaRPr kumimoji="0" lang="en-US" altLang="zh-CN" sz="2665" b="1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TextBox 1"/>
          <p:cNvSpPr txBox="1"/>
          <p:nvPr/>
        </p:nvSpPr>
        <p:spPr>
          <a:xfrm>
            <a:off x="1295400" y="1833563"/>
            <a:ext cx="9601200" cy="29765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5pPr>
          </a:lstStyle>
          <a:p>
            <a:pPr marL="0" lvl="0" indent="0" eaLnBrk="1" hangingPunct="1">
              <a:lnSpc>
                <a:spcPts val="4500"/>
              </a:lnSpc>
              <a:spcBef>
                <a:spcPct val="0"/>
              </a:spcBef>
              <a:buFontTx/>
              <a:buNone/>
            </a:pPr>
            <a:r>
              <a:rPr lang="zh-CN" altLang="en-US" sz="4800" b="1" dirty="0">
                <a:solidFill>
                  <a:srgbClr val="0648C3"/>
                </a:solidFill>
                <a:latin typeface="Calibri" panose="020F0502020204030204" pitchFamily="34" charset="0"/>
                <a:ea typeface="黑体" pitchFamily="49" charset="-122"/>
              </a:rPr>
              <a:t>            </a:t>
            </a:r>
            <a:endParaRPr lang="zh-CN" altLang="en-US" sz="4800" b="1" dirty="0">
              <a:solidFill>
                <a:srgbClr val="0070C0"/>
              </a:solidFill>
              <a:latin typeface="Times New Roman" panose="02020603050405020304" pitchFamily="18" charset="0"/>
              <a:ea typeface="黑体" pitchFamily="49" charset="-122"/>
            </a:endParaRPr>
          </a:p>
          <a:p>
            <a:pPr marL="0" lvl="0" indent="0" eaLnBrk="1" hangingPunct="1">
              <a:lnSpc>
                <a:spcPts val="4500"/>
              </a:lnSpc>
              <a:spcBef>
                <a:spcPct val="0"/>
              </a:spcBef>
              <a:buFontTx/>
              <a:buNone/>
            </a:pPr>
            <a:endParaRPr lang="zh-CN" altLang="en-US" sz="4800" b="1" dirty="0">
              <a:solidFill>
                <a:srgbClr val="0648C3"/>
              </a:solidFill>
              <a:latin typeface="Calibri" panose="020F0502020204030204" pitchFamily="34" charset="0"/>
              <a:ea typeface="黑体" pitchFamily="49" charset="-122"/>
            </a:endParaRPr>
          </a:p>
          <a:p>
            <a:pPr marL="0" lvl="0" indent="0" eaLnBrk="1" hangingPunct="1">
              <a:lnSpc>
                <a:spcPts val="4500"/>
              </a:lnSpc>
              <a:spcBef>
                <a:spcPct val="0"/>
              </a:spcBef>
              <a:buFontTx/>
              <a:buNone/>
            </a:pPr>
            <a:endParaRPr lang="zh-CN" altLang="en-US" sz="4800" b="1" dirty="0">
              <a:solidFill>
                <a:srgbClr val="0648C3"/>
              </a:solidFill>
              <a:latin typeface="Calibri" panose="020F0502020204030204" pitchFamily="34" charset="0"/>
              <a:ea typeface="黑体" pitchFamily="49" charset="-122"/>
            </a:endParaRPr>
          </a:p>
          <a:p>
            <a:pPr marL="0" lvl="0" indent="0" eaLnBrk="1" hangingPunct="1">
              <a:lnSpc>
                <a:spcPts val="4500"/>
              </a:lnSpc>
              <a:spcBef>
                <a:spcPct val="0"/>
              </a:spcBef>
              <a:buFontTx/>
              <a:buNone/>
            </a:pPr>
            <a:endParaRPr lang="zh-CN" altLang="en-US" sz="6400" b="1" dirty="0">
              <a:solidFill>
                <a:srgbClr val="0648C3"/>
              </a:solidFill>
              <a:latin typeface="Calibri" panose="020F0502020204030204" pitchFamily="34" charset="0"/>
              <a:ea typeface="黑体" pitchFamily="49" charset="-122"/>
            </a:endParaRPr>
          </a:p>
          <a:p>
            <a:pPr marL="0" lvl="0" indent="0" eaLnBrk="1" hangingPunct="1">
              <a:lnSpc>
                <a:spcPts val="4500"/>
              </a:lnSpc>
              <a:spcBef>
                <a:spcPct val="0"/>
              </a:spcBef>
              <a:buFontTx/>
              <a:buNone/>
            </a:pPr>
            <a:r>
              <a:rPr lang="zh-CN" altLang="en-US" sz="6400" b="1" dirty="0">
                <a:solidFill>
                  <a:srgbClr val="0648C3"/>
                </a:solidFill>
                <a:latin typeface="Calibri" panose="020F0502020204030204" pitchFamily="34" charset="0"/>
                <a:ea typeface="黑体" pitchFamily="49" charset="-122"/>
              </a:rPr>
              <a:t> </a:t>
            </a:r>
            <a:endParaRPr lang="zh-CN" altLang="en-US" sz="6400" b="1" dirty="0">
              <a:solidFill>
                <a:srgbClr val="0648C3"/>
              </a:solidFill>
              <a:latin typeface="Calibri" panose="020F0502020204030204" pitchFamily="34" charset="0"/>
              <a:ea typeface="黑体" pitchFamily="49" charset="-122"/>
            </a:endParaRPr>
          </a:p>
        </p:txBody>
      </p:sp>
      <p:sp>
        <p:nvSpPr>
          <p:cNvPr id="26627" name="TextBox 1"/>
          <p:cNvSpPr txBox="1"/>
          <p:nvPr/>
        </p:nvSpPr>
        <p:spPr>
          <a:xfrm>
            <a:off x="911225" y="765175"/>
            <a:ext cx="10872788" cy="1519238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R="0" defTabSz="914400" eaLnBrk="1" hangingPunct="1">
              <a:lnSpc>
                <a:spcPts val="6000"/>
              </a:lnSpc>
              <a:buClrTx/>
              <a:buSzTx/>
              <a:buFontTx/>
              <a:buNone/>
              <a:defRPr/>
            </a:pPr>
            <a:r>
              <a:rPr kumimoji="0" lang="zh-CN" altLang="en-US" sz="2665" b="1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班级同学意向考研升学、出国（境）留学或就业创业、考公考编等情况</a:t>
            </a:r>
            <a:endParaRPr kumimoji="0" lang="en-US" altLang="zh-CN" sz="2665" b="1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defTabSz="914400" eaLnBrk="1" hangingPunct="1">
              <a:lnSpc>
                <a:spcPts val="6000"/>
              </a:lnSpc>
              <a:buClrTx/>
              <a:buSzTx/>
              <a:buFontTx/>
              <a:buNone/>
              <a:defRPr/>
            </a:pPr>
            <a:endParaRPr kumimoji="0" lang="en-US" altLang="zh-CN" sz="2665" b="1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9"/>
          <p:cNvSpPr/>
          <p:nvPr/>
        </p:nvSpPr>
        <p:spPr>
          <a:xfrm>
            <a:off x="695325" y="1001713"/>
            <a:ext cx="10655300" cy="6667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L="0" marR="0" lvl="0" indent="3067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1">
                <a:ln>
                  <a:noFill/>
                </a:ln>
                <a:solidFill>
                  <a:srgbClr val="0072C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二、</a:t>
            </a:r>
            <a:r>
              <a:rPr kumimoji="0" lang="zh-CN" altLang="en-US" sz="3735" b="1" i="0" u="none" strike="noStrike" kern="1200" cap="none" spc="0" normalizeH="0" baseline="0" noProof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围绕班风、学风建设所做工作及取得成效</a:t>
            </a:r>
            <a:endParaRPr kumimoji="0" lang="zh-CN" altLang="en-US" sz="3735" b="1" i="0" u="none" strike="noStrike" kern="1200" cap="none" spc="0" normalizeH="0" baseline="0" noProof="1">
              <a:ln>
                <a:noFill/>
              </a:ln>
              <a:solidFill>
                <a:srgbClr val="0072C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651" name="TextBox 1"/>
          <p:cNvSpPr txBox="1"/>
          <p:nvPr/>
        </p:nvSpPr>
        <p:spPr>
          <a:xfrm>
            <a:off x="958850" y="1668463"/>
            <a:ext cx="10272713" cy="15208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R="0" defTabSz="914400" eaLnBrk="1" hangingPunct="1">
              <a:lnSpc>
                <a:spcPts val="6000"/>
              </a:lnSpc>
              <a:buClrTx/>
              <a:buSzTx/>
              <a:buFontTx/>
              <a:buNone/>
              <a:defRPr/>
            </a:pPr>
            <a:r>
              <a:rPr kumimoji="0" lang="zh-CN" altLang="en-US" sz="2665" b="1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要求：</a:t>
            </a:r>
            <a:r>
              <a:rPr kumimoji="0" lang="zh-CN" altLang="zh-CN" sz="2665" b="1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概括介绍</a:t>
            </a:r>
            <a:r>
              <a:rPr kumimoji="0" lang="zh-CN" altLang="en-US" sz="2665" b="1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贯彻“党团引领、以学为主、全面发展、坚守底线”方针的具体举措，以及在班级、宿舍、个人等层面</a:t>
            </a:r>
            <a:r>
              <a:rPr kumimoji="0" lang="zh-CN" altLang="zh-CN" sz="2665" b="1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取得成绩</a:t>
            </a:r>
            <a:endParaRPr kumimoji="0" lang="zh-CN" altLang="en-US" sz="2665" b="1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1" name="TextBox 1"/>
          <p:cNvSpPr txBox="1"/>
          <p:nvPr/>
        </p:nvSpPr>
        <p:spPr>
          <a:xfrm>
            <a:off x="958850" y="812800"/>
            <a:ext cx="10272713" cy="15144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R="0" defTabSz="914400" eaLnBrk="1" hangingPunct="1">
              <a:lnSpc>
                <a:spcPts val="3800"/>
              </a:lnSpc>
              <a:buClrTx/>
              <a:buSzTx/>
              <a:buFontTx/>
              <a:buNone/>
              <a:defRPr/>
            </a:pPr>
            <a:r>
              <a:rPr kumimoji="0" lang="zh-CN" altLang="en-US" sz="2665" b="1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本学期每位同学在课表基础上制订的学习计划安排表检查情况（是否保证每周</a:t>
            </a:r>
            <a:r>
              <a:rPr kumimoji="0" lang="en-US" altLang="zh-CN" sz="2665" b="1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2665" b="1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个学习日，每个学习日有</a:t>
            </a:r>
            <a:r>
              <a:rPr kumimoji="0" lang="en-US" altLang="zh-CN" sz="2665" b="1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</a:t>
            </a:r>
            <a:r>
              <a:rPr kumimoji="0" lang="zh-CN" altLang="en-US" sz="2665" b="1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小时以上学习），及团支书、班长、学习委员学习计划安排表展示</a:t>
            </a:r>
            <a:endParaRPr kumimoji="0" lang="zh-CN" altLang="en-US" sz="2665" b="1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1" name="TextBox 1"/>
          <p:cNvSpPr txBox="1"/>
          <p:nvPr/>
        </p:nvSpPr>
        <p:spPr>
          <a:xfrm>
            <a:off x="1055688" y="908050"/>
            <a:ext cx="10272713" cy="750888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R="0" defTabSz="914400" eaLnBrk="1" hangingPunct="1">
              <a:lnSpc>
                <a:spcPts val="6000"/>
              </a:lnSpc>
              <a:buClrTx/>
              <a:buSzTx/>
              <a:buFontTx/>
              <a:buNone/>
              <a:defRPr/>
            </a:pPr>
            <a:r>
              <a:rPr kumimoji="0" lang="zh-CN" altLang="en-US" sz="2665" b="1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落实课堂管理“</a:t>
            </a:r>
            <a:r>
              <a:rPr kumimoji="0" lang="en-US" altLang="zh-CN" sz="2665" b="1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3+2</a:t>
            </a:r>
            <a:r>
              <a:rPr kumimoji="0" lang="zh-CN" altLang="en-US" sz="2665" b="1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”要求图片展示</a:t>
            </a:r>
            <a:endParaRPr kumimoji="0" lang="zh-CN" altLang="en-US" sz="2665" b="1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1" name="TextBox 1"/>
          <p:cNvSpPr txBox="1"/>
          <p:nvPr/>
        </p:nvSpPr>
        <p:spPr>
          <a:xfrm>
            <a:off x="1055688" y="908050"/>
            <a:ext cx="10272713" cy="750888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R="0" defTabSz="914400" eaLnBrk="1" hangingPunct="1">
              <a:lnSpc>
                <a:spcPts val="6000"/>
              </a:lnSpc>
              <a:buClrTx/>
              <a:buSzTx/>
              <a:buFontTx/>
              <a:buNone/>
              <a:defRPr/>
            </a:pPr>
            <a:r>
              <a:rPr kumimoji="0" lang="zh-CN" altLang="en-US" sz="2665" b="1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本学期各门课程学习笔记检查情况与部分优秀笔记展示</a:t>
            </a:r>
            <a:endParaRPr kumimoji="0" lang="zh-CN" altLang="en-US" sz="2665" b="1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1" name="TextBox 1"/>
          <p:cNvSpPr txBox="1"/>
          <p:nvPr/>
        </p:nvSpPr>
        <p:spPr>
          <a:xfrm>
            <a:off x="1055688" y="908050"/>
            <a:ext cx="10272713" cy="750888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R="0" defTabSz="914400" eaLnBrk="1" hangingPunct="1">
              <a:lnSpc>
                <a:spcPts val="6000"/>
              </a:lnSpc>
              <a:buClrTx/>
              <a:buSzTx/>
              <a:buFontTx/>
              <a:buNone/>
              <a:defRPr/>
            </a:pPr>
            <a:r>
              <a:rPr kumimoji="0" lang="zh-CN" altLang="en-US" sz="2665" b="1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本学期部分优秀作业展示</a:t>
            </a:r>
            <a:endParaRPr kumimoji="0" lang="zh-CN" altLang="en-US" sz="2665" b="1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MODEL_TYPE" val="cover"/>
</p:tagLst>
</file>

<file path=ppt/tags/tag2.xml><?xml version="1.0" encoding="utf-8"?>
<p:tagLst xmlns:p="http://schemas.openxmlformats.org/presentationml/2006/main">
  <p:tag name="commondata" val="eyJoZGlkIjoiODNiMGE4ZTY2NGY5M2M5MjFiOTZjMjZiMDQzODZiMmE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1417</Words>
  <Application>WPS 演示</Application>
  <PresentationFormat/>
  <Paragraphs>191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3" baseType="lpstr">
      <vt:lpstr>Arial</vt:lpstr>
      <vt:lpstr>宋体</vt:lpstr>
      <vt:lpstr>Wingdings</vt:lpstr>
      <vt:lpstr>Calibri</vt:lpstr>
      <vt:lpstr>华文新魏</vt:lpstr>
      <vt:lpstr>微软雅黑</vt:lpstr>
      <vt:lpstr>Gulim</vt:lpstr>
      <vt:lpstr>黑体</vt:lpstr>
      <vt:lpstr>Times New Roman</vt:lpstr>
      <vt:lpstr>等线</vt:lpstr>
      <vt:lpstr>仿宋_GB2312</vt:lpstr>
      <vt:lpstr>Arial Unicode MS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系统管理员</dc:creator>
  <cp:lastModifiedBy>SF150906刘时方</cp:lastModifiedBy>
  <cp:revision>258</cp:revision>
  <dcterms:created xsi:type="dcterms:W3CDTF">2013-05-31T07:44:22Z</dcterms:created>
  <dcterms:modified xsi:type="dcterms:W3CDTF">2023-10-08T03:45:57Z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F2118A2B49314A49B3AD241E2CE37E1F_12</vt:lpwstr>
  </property>
</Properties>
</file>