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8"/>
  </p:notesMasterIdLst>
  <p:sldIdLst>
    <p:sldId id="362" r:id="rId4"/>
    <p:sldId id="308" r:id="rId5"/>
    <p:sldId id="289" r:id="rId6"/>
    <p:sldId id="370" r:id="rId7"/>
    <p:sldId id="357" r:id="rId8"/>
    <p:sldId id="365" r:id="rId9"/>
    <p:sldId id="366" r:id="rId10"/>
    <p:sldId id="367" r:id="rId11"/>
    <p:sldId id="369" r:id="rId12"/>
    <p:sldId id="368" r:id="rId13"/>
    <p:sldId id="363" r:id="rId14"/>
    <p:sldId id="359" r:id="rId15"/>
    <p:sldId id="360" r:id="rId16"/>
    <p:sldId id="323" r:id="rId17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华文新魏" panose="02010800040101010101" charset="-122"/>
      <p:regular r:id="rId26"/>
    </p:embeddedFont>
    <p:embeddedFont>
      <p:font typeface="微软雅黑" panose="020B0503020204020204" pitchFamily="34" charset="-122"/>
      <p:regular r:id="rId27"/>
    </p:embeddedFont>
  </p:embeddedFontLst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42AF"/>
    <a:srgbClr val="00CCFF"/>
    <a:srgbClr val="FF3300"/>
    <a:srgbClr val="FF6600"/>
    <a:srgbClr val="FF5050"/>
    <a:srgbClr val="064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04"/>
    <p:restoredTop sz="94062"/>
  </p:normalViewPr>
  <p:slideViewPr>
    <p:cSldViewPr showGuides="1">
      <p:cViewPr varScale="1">
        <p:scale>
          <a:sx n="103" d="100"/>
          <a:sy n="103" d="100"/>
        </p:scale>
        <p:origin x="858" y="102"/>
      </p:cViewPr>
      <p:guideLst>
        <p:guide orient="horz" pos="2117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2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A7B1AD-B372-4A06-BC7E-49C8E252F73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18B946-8D8B-4290-8BE6-4EA58C1776E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16933" y="794"/>
            <a:ext cx="12208933" cy="685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6933" y="6538683"/>
            <a:ext cx="12208933" cy="31931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18B946-8D8B-4290-8BE6-4EA58C1776E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37" name="图片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2250" y="69850"/>
            <a:ext cx="2897188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16933" y="794"/>
            <a:ext cx="12208933" cy="685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6933" y="6538683"/>
            <a:ext cx="12208933" cy="31931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A7B1AD-B372-4A06-BC7E-49C8E252F73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061" name="图片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2250" y="69850"/>
            <a:ext cx="2897188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endParaRPr lang="zh-CN" altLang="zh-CN" dirty="0"/>
          </a:p>
        </p:txBody>
      </p:sp>
      <p:sp>
        <p:nvSpPr>
          <p:cNvPr id="150" name="副标题 2"/>
          <p:cNvSpPr txBox="1"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pic>
        <p:nvPicPr>
          <p:cNvPr id="24580" name="Picture 6" descr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63612"/>
            <a:ext cx="12433300" cy="93726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TextBox 3"/>
          <p:cNvSpPr txBox="1"/>
          <p:nvPr/>
        </p:nvSpPr>
        <p:spPr>
          <a:xfrm>
            <a:off x="376238" y="1174750"/>
            <a:ext cx="12192000" cy="1630045"/>
          </a:xfrm>
          <a:prstGeom prst="rect">
            <a:avLst/>
          </a:prstGeom>
          <a:noFill/>
          <a:ln w="12700">
            <a:noFill/>
          </a:ln>
        </p:spPr>
        <p:txBody>
          <a:bodyPr lIns="60958" rIns="60958">
            <a:spAutoFit/>
          </a:bodyPr>
          <a:lstStyle/>
          <a:p>
            <a:pPr marR="0" algn="ctr" defTabSz="914400" eaLnBrk="1" hangingPunct="1">
              <a:lnSpc>
                <a:spcPts val="4800"/>
              </a:lnSpc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en-US" altLang="zh-CN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2023-2024</a:t>
            </a:r>
            <a:r>
              <a:rPr kumimoji="0" lang="zh-CN" altLang="en-US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学年第一学期</a:t>
            </a:r>
            <a:endParaRPr kumimoji="0" lang="en-US" altLang="zh-CN" sz="5335" kern="1200" cap="none" spc="0" normalizeH="0" baseline="0" noProof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  <a:p>
            <a:pPr marR="0" algn="ctr" defTabSz="914400" eaLnBrk="1" hangingPunct="1">
              <a:lnSpc>
                <a:spcPts val="4800"/>
              </a:lnSpc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杏林学院学生学习成才计划</a:t>
            </a:r>
            <a:endParaRPr kumimoji="0" lang="zh-CN" sz="6000" kern="1200" cap="none" spc="0" normalizeH="0" baseline="0" noProof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24581" name="TextBox 1"/>
          <p:cNvSpPr txBox="1"/>
          <p:nvPr/>
        </p:nvSpPr>
        <p:spPr>
          <a:xfrm>
            <a:off x="0" y="2622550"/>
            <a:ext cx="10637838" cy="3381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algn="ctr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endParaRPr kumimoji="0" lang="zh-CN" altLang="en-US" sz="100" b="1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endParaRPr kumimoji="0" lang="zh-CN" altLang="en-US" sz="37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endParaRPr kumimoji="0" lang="zh-CN" altLang="en-US" sz="37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学部      班级      宿舍     姓名</a:t>
            </a:r>
            <a:endParaRPr kumimoji="0" lang="zh-CN" altLang="en-US" sz="53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2023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zh-CN" altLang="en-US" sz="3735" b="1" kern="1200" cap="none" spc="0" normalizeH="0" baseline="0" noProof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839788" y="1125538"/>
            <a:ext cx="10272713" cy="5381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第二课堂成绩单与个人特长、兴趣爱好展示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5"/>
          <p:cNvSpPr txBox="1"/>
          <p:nvPr/>
        </p:nvSpPr>
        <p:spPr>
          <a:xfrm>
            <a:off x="3359150" y="3328988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学业预警学生情况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320800" y="836613"/>
            <a:ext cx="10583863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学风建设绩效考评标准（适用学生个人）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4188" y="3852863"/>
          <a:ext cx="1115695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314"/>
                <a:gridCol w="2510196"/>
                <a:gridCol w="1998861"/>
                <a:gridCol w="2510196"/>
                <a:gridCol w="1998861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政治面貌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经补考累计积欠课程学分数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通过大学英语国家考试等级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是否已提交书面认识并明确今后努力方向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家庭所在省市县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  <p:sp>
        <p:nvSpPr>
          <p:cNvPr id="34846" name="文本框 5"/>
          <p:cNvSpPr txBox="1"/>
          <p:nvPr/>
        </p:nvSpPr>
        <p:spPr>
          <a:xfrm>
            <a:off x="3216275" y="13017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优秀学生情况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49263" y="1825625"/>
          <a:ext cx="11191875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509"/>
                <a:gridCol w="1490067"/>
                <a:gridCol w="1859941"/>
                <a:gridCol w="2367201"/>
                <a:gridCol w="1743695"/>
                <a:gridCol w="1859941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上学年学习成绩在专业年级排名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专业年级学生数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通过大学英语国家考试等级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在省级及以上竞赛中获奖情况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递交入党或入团申请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今年以来递交思想汇报数量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44550" y="5514975"/>
            <a:ext cx="105838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+mn-cs"/>
              </a:rPr>
              <a:t>达到学业预警的学生个人，将反映思想认识和今后努力措施的书面材料，</a:t>
            </a:r>
            <a:endParaRPr kumimoji="0" lang="en-US" altLang="zh-CN" sz="2400" kern="1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+mn-cs"/>
              </a:rPr>
              <a:t>进行</a:t>
            </a:r>
            <a:r>
              <a:rPr kumimoji="0" lang="en-US" altLang="zh-CN" sz="2400" kern="1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+mn-cs"/>
              </a:rPr>
              <a:t>PPT</a:t>
            </a:r>
            <a:r>
              <a:rPr kumimoji="0" lang="zh-CN" altLang="en-US" sz="2400" kern="1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+mn-cs"/>
              </a:rPr>
              <a:t>专页介绍</a:t>
            </a:r>
            <a:endParaRPr kumimoji="0" lang="zh-CN" altLang="zh-CN" sz="2400" kern="1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1"/>
          <p:cNvSpPr txBox="1"/>
          <p:nvPr/>
        </p:nvSpPr>
        <p:spPr>
          <a:xfrm>
            <a:off x="1127125" y="981075"/>
            <a:ext cx="9696450" cy="297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766763" y="898525"/>
            <a:ext cx="87630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三、在学习上存在问题与原因分析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99" name="TextBox 1"/>
          <p:cNvSpPr txBox="1"/>
          <p:nvPr/>
        </p:nvSpPr>
        <p:spPr>
          <a:xfrm>
            <a:off x="982663" y="1647825"/>
            <a:ext cx="10477500" cy="981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6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要求：针对课程学习、英语等级考试、以及创新创业与实践能力培养等，分析存在问题与原因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ctrTitle"/>
          </p:nvPr>
        </p:nvSpPr>
        <p:spPr>
          <a:xfrm>
            <a:off x="914400" y="447675"/>
            <a:ext cx="10363200" cy="1360488"/>
          </a:xfrm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四、本学期计划与措施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722" name="副标题 2"/>
          <p:cNvSpPr>
            <a:spLocks noGrp="1"/>
          </p:cNvSpPr>
          <p:nvPr>
            <p:ph type="subTitle" idx="1"/>
          </p:nvPr>
        </p:nvSpPr>
        <p:spPr>
          <a:xfrm>
            <a:off x="1200150" y="1603375"/>
            <a:ext cx="9864725" cy="1357313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要求：围绕考研升学、出国（境）留学或就业创业、考公考编，按优良标准抓好各门课程的学习，通过英语等级考试，以及创新创业与实践能力培养等，谈个人计划与措施</a:t>
            </a:r>
            <a:endParaRPr kumimoji="0" lang="zh-CN" altLang="en-US" sz="2665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9"/>
          <p:cNvSpPr/>
          <p:nvPr/>
        </p:nvSpPr>
        <p:spPr>
          <a:xfrm>
            <a:off x="2000250" y="1920875"/>
            <a:ext cx="87630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306705" algn="ctr"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400" b="1" dirty="0">
              <a:solidFill>
                <a:srgbClr val="0072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1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02100"/>
            <a:ext cx="12192000" cy="354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116"/>
          <p:cNvGrpSpPr/>
          <p:nvPr/>
        </p:nvGrpSpPr>
        <p:grpSpPr>
          <a:xfrm>
            <a:off x="1116013" y="2139950"/>
            <a:ext cx="2592387" cy="2579688"/>
            <a:chOff x="0" y="0"/>
            <a:chExt cx="2080" cy="2137"/>
          </a:xfrm>
        </p:grpSpPr>
        <p:sp>
          <p:nvSpPr>
            <p:cNvPr id="25605" name="AutoShape 113" descr="gdd01"/>
            <p:cNvSpPr/>
            <p:nvPr/>
          </p:nvSpPr>
          <p:spPr>
            <a:xfrm>
              <a:off x="0" y="569"/>
              <a:ext cx="1104" cy="1009"/>
            </a:xfrm>
            <a:prstGeom prst="hexagon">
              <a:avLst>
                <a:gd name="adj" fmla="val 27378"/>
                <a:gd name="vf" fmla="val 115470"/>
              </a:avLst>
            </a:prstGeom>
            <a:blipFill rotWithShape="1">
              <a:blip r:embed="rId1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  <p:sp>
          <p:nvSpPr>
            <p:cNvPr id="25606" name="AutoShape 114" descr="gdd04"/>
            <p:cNvSpPr/>
            <p:nvPr/>
          </p:nvSpPr>
          <p:spPr>
            <a:xfrm>
              <a:off x="923" y="0"/>
              <a:ext cx="1150" cy="1006"/>
            </a:xfrm>
            <a:prstGeom prst="hexagon">
              <a:avLst>
                <a:gd name="adj" fmla="val 28572"/>
                <a:gd name="vf" fmla="val 115470"/>
              </a:avLst>
            </a:prstGeom>
            <a:blipFill rotWithShape="1">
              <a:blip r:embed="rId2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  <p:sp>
          <p:nvSpPr>
            <p:cNvPr id="25607" name="AutoShape 115" descr="gdd03"/>
            <p:cNvSpPr/>
            <p:nvPr/>
          </p:nvSpPr>
          <p:spPr>
            <a:xfrm>
              <a:off x="927" y="1131"/>
              <a:ext cx="1153" cy="1006"/>
            </a:xfrm>
            <a:prstGeom prst="hexagon">
              <a:avLst>
                <a:gd name="adj" fmla="val 28573"/>
                <a:gd name="vf" fmla="val 115470"/>
              </a:avLst>
            </a:prstGeom>
            <a:blipFill rotWithShape="1">
              <a:blip r:embed="rId3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</p:grpSp>
      <p:sp>
        <p:nvSpPr>
          <p:cNvPr id="25603" name="Text Box 7"/>
          <p:cNvSpPr txBox="1"/>
          <p:nvPr/>
        </p:nvSpPr>
        <p:spPr>
          <a:xfrm>
            <a:off x="4081463" y="1768475"/>
            <a:ext cx="7151687" cy="3171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一、本科毕业时个人打算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二、入学以来所做努力与取得成绩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三、在学习上存在问题与原因分析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四、本学期计划与措施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6500" y="908050"/>
            <a:ext cx="37941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提</a:t>
            </a:r>
            <a:r>
              <a:rPr kumimoji="0" lang="en-US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纲</a:t>
            </a:r>
            <a:endParaRPr kumimoji="0" lang="zh-CN" altLang="zh-CN" sz="4265" b="1" kern="1200" cap="none" spc="0" normalizeH="0" baseline="0" noProof="1">
              <a:solidFill>
                <a:srgbClr val="0072C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1295400" y="1833563"/>
            <a:ext cx="9601200" cy="297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769938" y="822325"/>
            <a:ext cx="87630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本科毕业时个人打算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27" name="TextBox 1"/>
          <p:cNvSpPr txBox="1"/>
          <p:nvPr/>
        </p:nvSpPr>
        <p:spPr>
          <a:xfrm>
            <a:off x="1055688" y="1489075"/>
            <a:ext cx="10272713" cy="3829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选择考研升学、出国（境）留学或就业创业、考公考编？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如果考研，计划考什么学校、什么专业？如果就业，计划去什么地区、什么单位、从事什么岗位？等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选择考研升学、出国（境）留学或就业创业、考公考编的原因？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Box 1"/>
          <p:cNvSpPr txBox="1"/>
          <p:nvPr/>
        </p:nvSpPr>
        <p:spPr>
          <a:xfrm>
            <a:off x="1295400" y="427038"/>
            <a:ext cx="9601200" cy="297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6627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围绕本科毕业时打算，制定计划与措施？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9"/>
          <p:cNvSpPr/>
          <p:nvPr/>
        </p:nvSpPr>
        <p:spPr>
          <a:xfrm>
            <a:off x="695325" y="1001713"/>
            <a:ext cx="106553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入学以来所做努力与取得成绩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1" name="TextBox 1"/>
          <p:cNvSpPr txBox="1"/>
          <p:nvPr/>
        </p:nvSpPr>
        <p:spPr>
          <a:xfrm>
            <a:off x="958850" y="1668463"/>
            <a:ext cx="10272713" cy="1520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概括介绍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围绕“党团引领、以学为主、全面发展、坚守底线”要求所做努力与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取得成绩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839788" y="981075"/>
            <a:ext cx="10272713" cy="1025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本学期在课表基础上制订的个人学习计划安排表，是否保证每周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个学习日、每个学习日有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小时以上学习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839788" y="1125538"/>
            <a:ext cx="10272713" cy="5381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本学期考试课程学习笔记展示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839788" y="1125538"/>
            <a:ext cx="10272713" cy="5381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本学期考试课程作业展示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839788" y="1125538"/>
            <a:ext cx="10272713" cy="5381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本学期宿舍个人内务评分与学桌、床铺图片展示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commondata" val="eyJoZGlkIjoiODNiMGE4ZTY2NGY5M2M5MjFiOTZjMjZiMDQzODZiM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WPS 演示</Application>
  <PresentationFormat/>
  <Paragraphs>97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华文新魏</vt:lpstr>
      <vt:lpstr>微软雅黑</vt:lpstr>
      <vt:lpstr>Gulim</vt:lpstr>
      <vt:lpstr>黑体</vt:lpstr>
      <vt:lpstr>Times New Roman</vt:lpstr>
      <vt:lpstr>等线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系统管理员</dc:creator>
  <cp:lastModifiedBy>SF150906刘时方</cp:lastModifiedBy>
  <cp:revision>263</cp:revision>
  <dcterms:created xsi:type="dcterms:W3CDTF">2013-05-31T07:44:22Z</dcterms:created>
  <dcterms:modified xsi:type="dcterms:W3CDTF">2023-10-08T03:47:46Z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C74B4FCEB9D147F7999729DD97F92A27_12</vt:lpwstr>
  </property>
</Properties>
</file>