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0"/>
  </p:notesMasterIdLst>
  <p:sldIdLst>
    <p:sldId id="362" r:id="rId4"/>
    <p:sldId id="308" r:id="rId5"/>
    <p:sldId id="289" r:id="rId6"/>
    <p:sldId id="373" r:id="rId7"/>
    <p:sldId id="357" r:id="rId8"/>
    <p:sldId id="370" r:id="rId9"/>
    <p:sldId id="366" r:id="rId11"/>
    <p:sldId id="367" r:id="rId12"/>
    <p:sldId id="368" r:id="rId13"/>
    <p:sldId id="369" r:id="rId14"/>
    <p:sldId id="371" r:id="rId15"/>
    <p:sldId id="365" r:id="rId16"/>
    <p:sldId id="358" r:id="rId17"/>
    <p:sldId id="363" r:id="rId18"/>
    <p:sldId id="359" r:id="rId19"/>
    <p:sldId id="360" r:id="rId20"/>
    <p:sldId id="323" r:id="rId21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华文新魏" panose="02010800040101010101" charset="-122"/>
      <p:regular r:id="rId29"/>
    </p:embeddedFont>
    <p:embeddedFont>
      <p:font typeface="微软雅黑" panose="020B0503020204020204" pitchFamily="34" charset="-122"/>
      <p:regular r:id="rId30"/>
    </p:embeddedFont>
  </p:embeddedFontLst>
  <p:custDataLst>
    <p:tags r:id="rId3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42AF"/>
    <a:srgbClr val="00CCFF"/>
    <a:srgbClr val="FF3300"/>
    <a:srgbClr val="FF6600"/>
    <a:srgbClr val="FF5050"/>
    <a:srgbClr val="064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04"/>
    <p:restoredTop sz="94062"/>
  </p:normalViewPr>
  <p:slideViewPr>
    <p:cSldViewPr showGuides="1">
      <p:cViewPr varScale="1">
        <p:scale>
          <a:sx n="103" d="100"/>
          <a:sy n="103" d="100"/>
        </p:scale>
        <p:origin x="858" y="72"/>
      </p:cViewPr>
      <p:guideLst>
        <p:guide orient="horz" pos="2117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2.xml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4389A8-8E2D-44FF-8B69-E7E09684E1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5EA0A1-155A-4ED8-9E04-F9E9E14A19A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16933" y="794"/>
            <a:ext cx="12208933" cy="6858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6933" y="6538683"/>
            <a:ext cx="12208933" cy="31931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5EA0A1-155A-4ED8-9E04-F9E9E14A19A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037" name="图片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2250" y="69850"/>
            <a:ext cx="2897188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宋体" panose="02010600030101010101" pitchFamily="2" charset="-122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16933" y="794"/>
            <a:ext cx="12208933" cy="6858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6933" y="6538683"/>
            <a:ext cx="12208933" cy="31931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648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4389A8-8E2D-44FF-8B69-E7E09684E1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2061" name="图片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2250" y="69850"/>
            <a:ext cx="2897188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宋体" panose="02010600030101010101" pitchFamily="2" charset="-122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endParaRPr lang="zh-CN" altLang="zh-CN" dirty="0"/>
          </a:p>
        </p:txBody>
      </p:sp>
      <p:sp>
        <p:nvSpPr>
          <p:cNvPr id="150" name="副标题 2"/>
          <p:cNvSpPr txBox="1"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  <p:pic>
        <p:nvPicPr>
          <p:cNvPr id="24580" name="Picture 6" descr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12211050" cy="927258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TextBox 3"/>
          <p:cNvSpPr txBox="1"/>
          <p:nvPr/>
        </p:nvSpPr>
        <p:spPr>
          <a:xfrm>
            <a:off x="439738" y="1628775"/>
            <a:ext cx="12192000" cy="1630045"/>
          </a:xfrm>
          <a:prstGeom prst="rect">
            <a:avLst/>
          </a:prstGeom>
          <a:noFill/>
          <a:ln w="12700">
            <a:noFill/>
          </a:ln>
        </p:spPr>
        <p:txBody>
          <a:bodyPr lIns="60958" rIns="60958">
            <a:spAutoFit/>
          </a:bodyPr>
          <a:lstStyle/>
          <a:p>
            <a:pPr marR="0" algn="ctr" defTabSz="914400" eaLnBrk="1" hangingPunct="1">
              <a:lnSpc>
                <a:spcPts val="4800"/>
              </a:lnSpc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kumimoji="0" lang="en-US" altLang="zh-CN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2023-2024</a:t>
            </a:r>
            <a:r>
              <a:rPr kumimoji="0" lang="zh-CN" altLang="en-US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学年第一学期</a:t>
            </a:r>
            <a:endParaRPr kumimoji="0" lang="en-US" altLang="zh-CN" sz="5335" kern="1200" cap="none" spc="0" normalizeH="0" baseline="0" noProof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  <a:p>
            <a:pPr marR="0" algn="ctr" defTabSz="914400" eaLnBrk="1" hangingPunct="1">
              <a:lnSpc>
                <a:spcPts val="4800"/>
              </a:lnSpc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学生宿舍建设计划</a:t>
            </a:r>
            <a:endParaRPr kumimoji="0" lang="zh-CN" sz="6000" kern="1200" cap="none" spc="0" normalizeH="0" baseline="0" noProof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24581" name="TextBox 1"/>
          <p:cNvSpPr txBox="1"/>
          <p:nvPr/>
        </p:nvSpPr>
        <p:spPr>
          <a:xfrm>
            <a:off x="192088" y="2411413"/>
            <a:ext cx="10637838" cy="3381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algn="ctr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endParaRPr kumimoji="0" lang="zh-CN" altLang="en-US" sz="100" b="1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endParaRPr kumimoji="0" lang="zh-CN" altLang="en-US" sz="37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endParaRPr kumimoji="0" lang="zh-CN" altLang="en-US" sz="37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学部      班级      宿舍     汇报人</a:t>
            </a:r>
            <a:endParaRPr kumimoji="0" lang="zh-CN" altLang="en-US" sz="533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hangingPunct="1">
              <a:lnSpc>
                <a:spcPts val="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2023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3735" b="1" kern="1200" cap="none" spc="0" normalizeH="0" baseline="0" noProof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zh-CN" altLang="en-US" sz="3735" b="1" kern="1200" cap="none" spc="0" normalizeH="0" baseline="0" noProof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911225" y="1052513"/>
            <a:ext cx="10272713" cy="539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每个宿舍成员的第二课堂成绩单与特长展示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911225" y="1052513"/>
            <a:ext cx="10272713" cy="539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本学期召开宿舍团小组会议的次数、内容与图片展示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框 5"/>
          <p:cNvSpPr txBox="1"/>
          <p:nvPr/>
        </p:nvSpPr>
        <p:spPr>
          <a:xfrm>
            <a:off x="3151188" y="908050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宿舍学风建设考评结果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96837" y="1628775"/>
            <a:ext cx="10585450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备注：对照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《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学风建设绩效考评标准（适用学生宿舍）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》</a:t>
            </a: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进行</a:t>
            </a:r>
            <a:endParaRPr kumimoji="0" lang="zh-CN" altLang="zh-CN" sz="2400" kern="100" cap="none" spc="0" normalizeH="0" baseline="0" noProof="0" dirty="0">
              <a:latin typeface="Times New Roman" panose="02020603050405020304" pitchFamily="18" charset="0"/>
              <a:ea typeface="黑体" pitchFamily="49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525" y="2060575"/>
          <a:ext cx="11593513" cy="184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049"/>
                <a:gridCol w="967006"/>
                <a:gridCol w="745553"/>
                <a:gridCol w="733953"/>
                <a:gridCol w="889639"/>
                <a:gridCol w="783994"/>
                <a:gridCol w="1317780"/>
                <a:gridCol w="550463"/>
                <a:gridCol w="850719"/>
                <a:gridCol w="517856"/>
                <a:gridCol w="916687"/>
                <a:gridCol w="401264"/>
                <a:gridCol w="916514"/>
                <a:gridCol w="889639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u="none" strike="noStrike" dirty="0">
                          <a:effectLst/>
                        </a:rPr>
                        <a:t>班级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  <a:p>
                      <a:pPr algn="ctr" fontAlgn="ctr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u="none" strike="noStrike" dirty="0">
                          <a:effectLst/>
                        </a:rPr>
                        <a:t>楼号</a:t>
                      </a:r>
                      <a:r>
                        <a:rPr lang="en-US" altLang="zh-CN" sz="2000" u="none" strike="noStrike" dirty="0">
                          <a:effectLst/>
                        </a:rPr>
                        <a:t>-</a:t>
                      </a:r>
                      <a:r>
                        <a:rPr lang="zh-CN" altLang="en-US" sz="2000" u="none" strike="noStrike" dirty="0">
                          <a:effectLst/>
                        </a:rPr>
                        <a:t>宿舍号</a:t>
                      </a:r>
                      <a:endParaRPr lang="zh-CN" altLang="en-US" sz="2000" u="none" strike="noStrike" dirty="0">
                        <a:effectLst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住宿学生数</a:t>
                      </a:r>
                      <a:endParaRPr lang="en-US" altLang="zh-CN" sz="2000" u="none" strike="noStrike" dirty="0">
                        <a:effectLst/>
                      </a:endParaRPr>
                    </a:p>
                    <a:p>
                      <a:pPr algn="ctr" fontAlgn="b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党员数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经推优成为入党积极分子数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上学年学习成绩位居专业年级</a:t>
                      </a:r>
                      <a:r>
                        <a:rPr lang="en-US" altLang="zh-CN" sz="2000" u="none" strike="noStrike" dirty="0">
                          <a:effectLst/>
                        </a:rPr>
                        <a:t>1/3</a:t>
                      </a:r>
                      <a:r>
                        <a:rPr lang="zh-CN" altLang="en-US" sz="2000" u="none" strike="noStrike" dirty="0">
                          <a:effectLst/>
                        </a:rPr>
                        <a:t>前列且无不及格学生人数及占比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已通过大学英语国家四级考试学生人数及占比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已通过大学英语国家六级考试学生人数及占比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经补考累计积欠课程学生人数及占比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宿舍学风建设绩效考评结果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3" marR="9523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框 5"/>
          <p:cNvSpPr txBox="1"/>
          <p:nvPr/>
        </p:nvSpPr>
        <p:spPr>
          <a:xfrm>
            <a:off x="3151188" y="908050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优秀学生情况介绍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79425" y="2133600"/>
          <a:ext cx="11377613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694"/>
                <a:gridCol w="1201194"/>
                <a:gridCol w="1255793"/>
                <a:gridCol w="900896"/>
                <a:gridCol w="1208019"/>
                <a:gridCol w="962320"/>
                <a:gridCol w="1201194"/>
                <a:gridCol w="1528793"/>
                <a:gridCol w="1126119"/>
                <a:gridCol w="1201194"/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序号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优秀学生姓名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学号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宿舍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上学年学习成绩在专业年级排名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专业年级学生数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通过大学英语国家考试等级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在省级及以上竞赛中获奖情况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递交入党或入团申请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今年以来递交思想汇报数量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-384175" y="1641475"/>
            <a:ext cx="10583863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备注：对照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《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学风建设绩效考评标准（适用学生个人）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》</a:t>
            </a: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进行评选</a:t>
            </a:r>
            <a:endParaRPr kumimoji="0" lang="zh-CN" altLang="zh-CN" sz="2400" kern="1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文本框 5"/>
          <p:cNvSpPr txBox="1"/>
          <p:nvPr/>
        </p:nvSpPr>
        <p:spPr>
          <a:xfrm>
            <a:off x="3151188" y="908050"/>
            <a:ext cx="610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ctr" fontAlgn="b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学业预警学生情况分析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84175" y="1641475"/>
            <a:ext cx="10583863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ts val="2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备注：对照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《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学风建设绩效考评标准（适用学生个人）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》</a:t>
            </a:r>
            <a:r>
              <a:rPr kumimoji="0" lang="zh-CN" altLang="en-US" sz="2400" kern="100" cap="none" spc="0" normalizeH="0" baseline="0" noProof="0" dirty="0">
                <a:latin typeface="Times New Roman" panose="02020603050405020304" pitchFamily="18" charset="0"/>
                <a:ea typeface="黑体" pitchFamily="49" charset="-122"/>
                <a:cs typeface="+mn-cs"/>
              </a:rPr>
              <a:t>进行评选</a:t>
            </a:r>
            <a:endParaRPr kumimoji="0" lang="zh-CN" altLang="zh-CN" sz="2400" kern="1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79425" y="2133600"/>
          <a:ext cx="11377613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727"/>
                <a:gridCol w="1273362"/>
                <a:gridCol w="1273362"/>
                <a:gridCol w="1494816"/>
                <a:gridCol w="1245681"/>
                <a:gridCol w="1494816"/>
                <a:gridCol w="1190318"/>
                <a:gridCol w="1494816"/>
                <a:gridCol w="1190318"/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序号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学业预警学生姓名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政治面貌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学号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宿舍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经补考累计积欠课程学分数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通过大学英语国家考试等级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>
                          <a:effectLst/>
                        </a:rPr>
                        <a:t>是否已提交书面认识并明确今后努力方向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>
                          <a:effectLst/>
                        </a:rPr>
                        <a:t>家庭所在省市县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4" marR="9524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Box 1"/>
          <p:cNvSpPr txBox="1"/>
          <p:nvPr/>
        </p:nvSpPr>
        <p:spPr>
          <a:xfrm>
            <a:off x="1127125" y="981075"/>
            <a:ext cx="9696450" cy="297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          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</a:t>
            </a: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766763" y="898525"/>
            <a:ext cx="87630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三、宿舍学风存在问题与原因分析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99" name="TextBox 1"/>
          <p:cNvSpPr txBox="1"/>
          <p:nvPr/>
        </p:nvSpPr>
        <p:spPr>
          <a:xfrm>
            <a:off x="982663" y="1647825"/>
            <a:ext cx="10477500" cy="981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6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要求：针对课程学习、英语等级考试、以及创新创业与实践能力培养等，分析存在问题与原因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ctrTitle"/>
          </p:nvPr>
        </p:nvSpPr>
        <p:spPr>
          <a:xfrm>
            <a:off x="914400" y="447675"/>
            <a:ext cx="10363200" cy="1360488"/>
          </a:xfrm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四、本学期计划与措施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722" name="副标题 2"/>
          <p:cNvSpPr>
            <a:spLocks noGrp="1"/>
          </p:cNvSpPr>
          <p:nvPr>
            <p:ph type="subTitle" idx="1"/>
          </p:nvPr>
        </p:nvSpPr>
        <p:spPr>
          <a:xfrm>
            <a:off x="1200150" y="1557338"/>
            <a:ext cx="10296525" cy="1357313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要求：围绕考研升学、出国（境）留学或就业创业、考公考编，按优良标准抓好各门课程学习，大力提升英语等级考试通过率，培养学生创新创业与实践能力等，谈学风建设计划与措施</a:t>
            </a:r>
            <a:endParaRPr kumimoji="0" lang="zh-CN" altLang="en-US" sz="2665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9"/>
          <p:cNvSpPr/>
          <p:nvPr/>
        </p:nvSpPr>
        <p:spPr>
          <a:xfrm>
            <a:off x="2000250" y="1920875"/>
            <a:ext cx="8763000" cy="1076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306705" algn="ctr"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6400" b="1" dirty="0">
              <a:solidFill>
                <a:srgbClr val="0072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59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02100"/>
            <a:ext cx="12192000" cy="3544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116"/>
          <p:cNvGrpSpPr/>
          <p:nvPr/>
        </p:nvGrpSpPr>
        <p:grpSpPr>
          <a:xfrm>
            <a:off x="1116013" y="2139950"/>
            <a:ext cx="2592387" cy="2579688"/>
            <a:chOff x="0" y="0"/>
            <a:chExt cx="2080" cy="2137"/>
          </a:xfrm>
        </p:grpSpPr>
        <p:sp>
          <p:nvSpPr>
            <p:cNvPr id="25605" name="AutoShape 113" descr="gdd01"/>
            <p:cNvSpPr/>
            <p:nvPr/>
          </p:nvSpPr>
          <p:spPr>
            <a:xfrm>
              <a:off x="0" y="569"/>
              <a:ext cx="1104" cy="1009"/>
            </a:xfrm>
            <a:prstGeom prst="hexagon">
              <a:avLst>
                <a:gd name="adj" fmla="val 27378"/>
                <a:gd name="vf" fmla="val 115470"/>
              </a:avLst>
            </a:prstGeom>
            <a:blipFill rotWithShape="1">
              <a:blip r:embed="rId1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  <p:sp>
          <p:nvSpPr>
            <p:cNvPr id="25606" name="AutoShape 114" descr="gdd04"/>
            <p:cNvSpPr/>
            <p:nvPr/>
          </p:nvSpPr>
          <p:spPr>
            <a:xfrm>
              <a:off x="923" y="0"/>
              <a:ext cx="1150" cy="1006"/>
            </a:xfrm>
            <a:prstGeom prst="hexagon">
              <a:avLst>
                <a:gd name="adj" fmla="val 28572"/>
                <a:gd name="vf" fmla="val 115470"/>
              </a:avLst>
            </a:prstGeom>
            <a:blipFill rotWithShape="1">
              <a:blip r:embed="rId2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  <p:sp>
          <p:nvSpPr>
            <p:cNvPr id="25607" name="AutoShape 115" descr="gdd03"/>
            <p:cNvSpPr/>
            <p:nvPr/>
          </p:nvSpPr>
          <p:spPr>
            <a:xfrm>
              <a:off x="927" y="1131"/>
              <a:ext cx="1153" cy="1006"/>
            </a:xfrm>
            <a:prstGeom prst="hexagon">
              <a:avLst>
                <a:gd name="adj" fmla="val 28573"/>
                <a:gd name="vf" fmla="val 115470"/>
              </a:avLst>
            </a:prstGeom>
            <a:blipFill rotWithShape="1">
              <a:blip r:embed="rId3"/>
              <a:stretch>
                <a:fillRect/>
              </a:stretch>
            </a:blip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2699999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宋体" panose="02010600030101010101" pitchFamily="2" charset="-122"/>
                  <a:ea typeface="+mn-ea"/>
                  <a:cs typeface="宋体" panose="02010600030101010101" pitchFamily="2" charset="-122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 typeface="宋体" panose="02010600030101010101" pitchFamily="2" charset="-122"/>
                <a:buNone/>
              </a:pPr>
              <a:endParaRPr lang="ko-KR" altLang="en-US" sz="2400" dirty="0">
                <a:latin typeface="Gulim" panose="020B0600000101010101" pitchFamily="34" charset="-127"/>
                <a:ea typeface="微软雅黑" panose="020B0503020204020204" pitchFamily="34" charset="-122"/>
              </a:endParaRPr>
            </a:p>
          </p:txBody>
        </p:sp>
      </p:grpSp>
      <p:sp>
        <p:nvSpPr>
          <p:cNvPr id="25603" name="Text Box 7"/>
          <p:cNvSpPr txBox="1"/>
          <p:nvPr/>
        </p:nvSpPr>
        <p:spPr>
          <a:xfrm>
            <a:off x="4081463" y="1768475"/>
            <a:ext cx="7151687" cy="3171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ts val="62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一、宿舍概况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62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二、围绕学风建设所做工作及取得成效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62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三、宿舍学风存在问题与原因分析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6200"/>
              </a:lnSpc>
              <a:spcBef>
                <a:spcPct val="0"/>
              </a:spcBef>
              <a:buSzPct val="70000"/>
              <a:buFontTx/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四、本学期计划与措施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7938" y="1008063"/>
            <a:ext cx="37941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</a:t>
            </a:r>
            <a:r>
              <a:rPr kumimoji="0" lang="en-US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4265" b="1" kern="1200" cap="none" spc="0" normalizeH="0" baseline="0" noProof="1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纲</a:t>
            </a:r>
            <a:endParaRPr kumimoji="0" lang="zh-CN" altLang="zh-CN" sz="4265" b="1" kern="1200" cap="none" spc="0" normalizeH="0" baseline="0" noProof="1">
              <a:solidFill>
                <a:srgbClr val="0072C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1"/>
          <p:cNvSpPr txBox="1"/>
          <p:nvPr/>
        </p:nvSpPr>
        <p:spPr>
          <a:xfrm>
            <a:off x="1295400" y="1833563"/>
            <a:ext cx="9601200" cy="2976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          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48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marL="0" lvl="0" indent="0" eaLnBrk="1" hangingPunct="1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6400" b="1" dirty="0">
                <a:solidFill>
                  <a:srgbClr val="0648C3"/>
                </a:solidFill>
                <a:latin typeface="Calibri" panose="020F0502020204030204" pitchFamily="34" charset="0"/>
                <a:ea typeface="黑体" pitchFamily="49" charset="-122"/>
              </a:rPr>
              <a:t> </a:t>
            </a:r>
            <a:endParaRPr lang="zh-CN" altLang="en-US" sz="6400" b="1" dirty="0">
              <a:solidFill>
                <a:srgbClr val="0648C3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769938" y="822325"/>
            <a:ext cx="87630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宿舍概况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27" name="TextBox 1"/>
          <p:cNvSpPr txBox="1"/>
          <p:nvPr/>
        </p:nvSpPr>
        <p:spPr>
          <a:xfrm>
            <a:off x="958850" y="1558925"/>
            <a:ext cx="10272713" cy="749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简要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介绍宿舍成员和生源地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</a:t>
            </a: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TextBox 1"/>
          <p:cNvSpPr txBox="1"/>
          <p:nvPr/>
        </p:nvSpPr>
        <p:spPr>
          <a:xfrm>
            <a:off x="479425" y="836613"/>
            <a:ext cx="11449050" cy="1520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班级同学意向考研升学、出国（境）留学或就业创业、考公考编等情况统计</a:t>
            </a: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endParaRPr kumimoji="0" lang="en-US" altLang="zh-CN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9"/>
          <p:cNvSpPr/>
          <p:nvPr/>
        </p:nvSpPr>
        <p:spPr>
          <a:xfrm>
            <a:off x="695325" y="1001713"/>
            <a:ext cx="10655300" cy="666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</a:t>
            </a:r>
            <a:r>
              <a:rPr kumimoji="0" lang="zh-CN" altLang="en-US" sz="3735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围绕学风建设所做工作及取得成效</a:t>
            </a:r>
            <a:endParaRPr kumimoji="0" lang="zh-CN" altLang="en-US" sz="3735" b="1" i="0" u="none" strike="noStrike" kern="1200" cap="none" spc="0" normalizeH="0" baseline="0" noProof="1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1" name="TextBox 1"/>
          <p:cNvSpPr txBox="1"/>
          <p:nvPr/>
        </p:nvSpPr>
        <p:spPr>
          <a:xfrm>
            <a:off x="958850" y="1668463"/>
            <a:ext cx="10272713" cy="1520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概括介绍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贯彻“党团引领、以学为主、全面发展、坚守底线”方针的具体举措和</a:t>
            </a:r>
            <a:r>
              <a:rPr kumimoji="0" lang="zh-CN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取得成绩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911225" y="1052513"/>
            <a:ext cx="10272713" cy="539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本学期公共内务、个人内务评分与宿舍图片展示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958850" y="1084263"/>
            <a:ext cx="10272713" cy="1025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本学期每个宿舍成员在课表基础上制订的个人学习计划安排表，是否保证每周</a:t>
            </a:r>
            <a:r>
              <a:rPr kumimoji="0" lang="en-US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个学习日、每个学习日</a:t>
            </a:r>
            <a:r>
              <a:rPr kumimoji="0" lang="en-US" altLang="zh-CN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小时以上学习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911225" y="1052513"/>
            <a:ext cx="10272713" cy="539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本学期每个宿舍成员的考试课程学习笔记展示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Box 1"/>
          <p:cNvSpPr txBox="1"/>
          <p:nvPr/>
        </p:nvSpPr>
        <p:spPr>
          <a:xfrm>
            <a:off x="911225" y="1052513"/>
            <a:ext cx="10272713" cy="5397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R="0" defTabSz="914400" eaLnBrk="1" hangingPunct="1">
              <a:lnSpc>
                <a:spcPts val="3800"/>
              </a:lnSpc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本学期每个宿舍成员的考试课程作业展示</a:t>
            </a:r>
            <a:endParaRPr kumimoji="0" lang="zh-CN" altLang="en-US" sz="2665" b="1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commondata" val="eyJoZGlkIjoiODNiMGE4ZTY2NGY5M2M5MjFiOTZjMjZiMDQzODZiM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WPS 演示</Application>
  <PresentationFormat/>
  <Paragraphs>141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华文新魏</vt:lpstr>
      <vt:lpstr>微软雅黑</vt:lpstr>
      <vt:lpstr>Gulim</vt:lpstr>
      <vt:lpstr>黑体</vt:lpstr>
      <vt:lpstr>Times New Roman</vt:lpstr>
      <vt:lpstr>等线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系统管理员</dc:creator>
  <cp:lastModifiedBy>SF150906刘时方</cp:lastModifiedBy>
  <cp:revision>258</cp:revision>
  <dcterms:created xsi:type="dcterms:W3CDTF">2013-05-31T07:44:22Z</dcterms:created>
  <dcterms:modified xsi:type="dcterms:W3CDTF">2023-10-08T03:48:52Z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617C786307E84E52B94188023CF317EB_12</vt:lpwstr>
  </property>
</Properties>
</file>